
<file path=[Content_Types].xml><?xml version="1.0" encoding="utf-8"?>
<Types xmlns="http://schemas.openxmlformats.org/package/2006/content-types">
  <Default Extension="jpe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56" r:id="rId2"/>
    <p:sldId id="301" r:id="rId3"/>
    <p:sldId id="302" r:id="rId4"/>
    <p:sldId id="303" r:id="rId5"/>
    <p:sldId id="300" r:id="rId6"/>
    <p:sldId id="304" r:id="rId7"/>
    <p:sldId id="305" r:id="rId8"/>
    <p:sldId id="306" r:id="rId9"/>
    <p:sldId id="307" r:id="rId10"/>
    <p:sldId id="308" r:id="rId11"/>
    <p:sldId id="309" r:id="rId12"/>
    <p:sldId id="310" r:id="rId13"/>
    <p:sldId id="258" r:id="rId14"/>
    <p:sldId id="259" r:id="rId15"/>
    <p:sldId id="260" r:id="rId16"/>
    <p:sldId id="261" r:id="rId17"/>
    <p:sldId id="311" r:id="rId18"/>
    <p:sldId id="262" r:id="rId19"/>
    <p:sldId id="263" r:id="rId20"/>
    <p:sldId id="296" r:id="rId21"/>
    <p:sldId id="264" r:id="rId22"/>
    <p:sldId id="312" r:id="rId23"/>
    <p:sldId id="265" r:id="rId24"/>
    <p:sldId id="266" r:id="rId25"/>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ood, Abigail" initials="WA" lastIdx="2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99B9"/>
    <a:srgbClr val="C4D979"/>
    <a:srgbClr val="F3DE38"/>
    <a:srgbClr val="BDD369"/>
    <a:srgbClr val="F7931D"/>
    <a:srgbClr val="BED543"/>
    <a:srgbClr val="57B6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90" autoAdjust="0"/>
    <p:restoredTop sz="94626" autoAdjust="0"/>
  </p:normalViewPr>
  <p:slideViewPr>
    <p:cSldViewPr snapToGrid="0">
      <p:cViewPr varScale="1">
        <p:scale>
          <a:sx n="51" d="100"/>
          <a:sy n="51" d="100"/>
        </p:scale>
        <p:origin x="1182" y="72"/>
      </p:cViewPr>
      <p:guideLst>
        <p:guide orient="horz" pos="2448"/>
        <p:guide pos="3168"/>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0" d="100"/>
          <a:sy n="80" d="100"/>
        </p:scale>
        <p:origin x="105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AC250-BE22-481B-9F62-EF974F105F1E}" type="datetimeFigureOut">
              <a:rPr lang="en-US" smtClean="0"/>
              <a:t>12/16/2021</a:t>
            </a:fld>
            <a:endParaRPr lang="en-US" dirty="0"/>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9E069A-474B-47B8-AA6A-0788FC6128F2}" type="slidenum">
              <a:rPr lang="en-US" smtClean="0"/>
              <a:t>‹#›</a:t>
            </a:fld>
            <a:endParaRPr lang="en-US" dirty="0"/>
          </a:p>
        </p:txBody>
      </p:sp>
    </p:spTree>
    <p:extLst>
      <p:ext uri="{BB962C8B-B14F-4D97-AF65-F5344CB8AC3E}">
        <p14:creationId xmlns:p14="http://schemas.microsoft.com/office/powerpoint/2010/main" val="4294446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709D43-28D4-4986-B7BF-87C7330B891B}" type="slidenum">
              <a:rPr lang="en-US" smtClean="0"/>
              <a:pPr/>
              <a:t>2</a:t>
            </a:fld>
            <a:endParaRPr lang="en-US" dirty="0"/>
          </a:p>
        </p:txBody>
      </p:sp>
    </p:spTree>
    <p:extLst>
      <p:ext uri="{BB962C8B-B14F-4D97-AF65-F5344CB8AC3E}">
        <p14:creationId xmlns:p14="http://schemas.microsoft.com/office/powerpoint/2010/main" val="4094764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2709D43-28D4-4986-B7BF-87C7330B891B}" type="slidenum">
              <a:rPr lang="en-US" smtClean="0"/>
              <a:pPr/>
              <a:t>22</a:t>
            </a:fld>
            <a:endParaRPr lang="en-US" dirty="0"/>
          </a:p>
        </p:txBody>
      </p:sp>
    </p:spTree>
    <p:extLst>
      <p:ext uri="{BB962C8B-B14F-4D97-AF65-F5344CB8AC3E}">
        <p14:creationId xmlns:p14="http://schemas.microsoft.com/office/powerpoint/2010/main" val="4112403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709D43-28D4-4986-B7BF-87C7330B891B}" type="slidenum">
              <a:rPr lang="en-US" smtClean="0"/>
              <a:pPr/>
              <a:t>3</a:t>
            </a:fld>
            <a:endParaRPr lang="en-US" dirty="0"/>
          </a:p>
        </p:txBody>
      </p:sp>
    </p:spTree>
    <p:extLst>
      <p:ext uri="{BB962C8B-B14F-4D97-AF65-F5344CB8AC3E}">
        <p14:creationId xmlns:p14="http://schemas.microsoft.com/office/powerpoint/2010/main" val="2109232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1018824" rtl="0" eaLnBrk="1" fontAlgn="auto" latinLnBrk="0" hangingPunct="1">
              <a:lnSpc>
                <a:spcPct val="100000"/>
              </a:lnSpc>
              <a:spcBef>
                <a:spcPts val="0"/>
              </a:spcBef>
              <a:spcAft>
                <a:spcPts val="0"/>
              </a:spcAft>
              <a:buClrTx/>
              <a:buSzTx/>
              <a:buFontTx/>
              <a:buNone/>
              <a:tabLst/>
              <a:defRPr/>
            </a:pPr>
            <a:endParaRPr lang="en-US" sz="1400" dirty="0">
              <a:latin typeface="Tw Cen MT"/>
              <a:cs typeface="Tw Cen MT"/>
            </a:endParaRPr>
          </a:p>
          <a:p>
            <a:endParaRPr lang="en-US" dirty="0"/>
          </a:p>
        </p:txBody>
      </p:sp>
      <p:sp>
        <p:nvSpPr>
          <p:cNvPr id="4" name="Slide Number Placeholder 3"/>
          <p:cNvSpPr>
            <a:spLocks noGrp="1"/>
          </p:cNvSpPr>
          <p:nvPr>
            <p:ph type="sldNum" sz="quarter" idx="10"/>
          </p:nvPr>
        </p:nvSpPr>
        <p:spPr/>
        <p:txBody>
          <a:bodyPr/>
          <a:lstStyle/>
          <a:p>
            <a:fld id="{02709D43-28D4-4986-B7BF-87C7330B891B}" type="slidenum">
              <a:rPr lang="en-US" smtClean="0"/>
              <a:pPr/>
              <a:t>4</a:t>
            </a:fld>
            <a:endParaRPr lang="en-US" dirty="0"/>
          </a:p>
        </p:txBody>
      </p:sp>
    </p:spTree>
    <p:extLst>
      <p:ext uri="{BB962C8B-B14F-4D97-AF65-F5344CB8AC3E}">
        <p14:creationId xmlns:p14="http://schemas.microsoft.com/office/powerpoint/2010/main" val="1577882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9E069A-474B-47B8-AA6A-0788FC6128F2}" type="slidenum">
              <a:rPr lang="en-US" smtClean="0"/>
              <a:t>5</a:t>
            </a:fld>
            <a:endParaRPr lang="en-US"/>
          </a:p>
        </p:txBody>
      </p:sp>
    </p:spTree>
    <p:extLst>
      <p:ext uri="{BB962C8B-B14F-4D97-AF65-F5344CB8AC3E}">
        <p14:creationId xmlns:p14="http://schemas.microsoft.com/office/powerpoint/2010/main" val="3838389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709D43-28D4-4986-B7BF-87C7330B891B}" type="slidenum">
              <a:rPr lang="en-US" smtClean="0"/>
              <a:pPr/>
              <a:t>7</a:t>
            </a:fld>
            <a:endParaRPr lang="en-US" dirty="0"/>
          </a:p>
        </p:txBody>
      </p:sp>
    </p:spTree>
    <p:extLst>
      <p:ext uri="{BB962C8B-B14F-4D97-AF65-F5344CB8AC3E}">
        <p14:creationId xmlns:p14="http://schemas.microsoft.com/office/powerpoint/2010/main" val="2458915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2709D43-28D4-4986-B7BF-87C7330B891B}" type="slidenum">
              <a:rPr lang="en-US" smtClean="0"/>
              <a:pPr/>
              <a:t>8</a:t>
            </a:fld>
            <a:endParaRPr lang="en-US" dirty="0"/>
          </a:p>
        </p:txBody>
      </p:sp>
    </p:spTree>
    <p:extLst>
      <p:ext uri="{BB962C8B-B14F-4D97-AF65-F5344CB8AC3E}">
        <p14:creationId xmlns:p14="http://schemas.microsoft.com/office/powerpoint/2010/main" val="759804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709D43-28D4-4986-B7BF-87C7330B891B}" type="slidenum">
              <a:rPr lang="en-US" smtClean="0"/>
              <a:pPr/>
              <a:t>9</a:t>
            </a:fld>
            <a:endParaRPr lang="en-US" dirty="0"/>
          </a:p>
        </p:txBody>
      </p:sp>
    </p:spTree>
    <p:extLst>
      <p:ext uri="{BB962C8B-B14F-4D97-AF65-F5344CB8AC3E}">
        <p14:creationId xmlns:p14="http://schemas.microsoft.com/office/powerpoint/2010/main" val="2404630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9E069A-474B-47B8-AA6A-0788FC6128F2}" type="slidenum">
              <a:rPr lang="en-US" smtClean="0"/>
              <a:t>10</a:t>
            </a:fld>
            <a:endParaRPr lang="en-US"/>
          </a:p>
        </p:txBody>
      </p:sp>
    </p:spTree>
    <p:extLst>
      <p:ext uri="{BB962C8B-B14F-4D97-AF65-F5344CB8AC3E}">
        <p14:creationId xmlns:p14="http://schemas.microsoft.com/office/powerpoint/2010/main" val="3312502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9E069A-474B-47B8-AA6A-0788FC6128F2}" type="slidenum">
              <a:rPr lang="en-US" smtClean="0"/>
              <a:t>11</a:t>
            </a:fld>
            <a:endParaRPr lang="en-US"/>
          </a:p>
        </p:txBody>
      </p:sp>
    </p:spTree>
    <p:extLst>
      <p:ext uri="{BB962C8B-B14F-4D97-AF65-F5344CB8AC3E}">
        <p14:creationId xmlns:p14="http://schemas.microsoft.com/office/powerpoint/2010/main" val="750463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EA34EA-7421-4E81-A42E-B6A502D48CD3}" type="datetimeFigureOut">
              <a:rPr lang="en-US" smtClean="0"/>
              <a:pPr/>
              <a:t>12/16/2021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AFA542-42DC-4B9A-822C-7086CE136452}" type="slidenum">
              <a:rPr lang="en-US" smtClean="0"/>
              <a:pPr/>
              <a:t>‹#›</a:t>
            </a:fld>
            <a:endParaRPr lang="en-US" dirty="0"/>
          </a:p>
        </p:txBody>
      </p:sp>
    </p:spTree>
    <p:extLst>
      <p:ext uri="{BB962C8B-B14F-4D97-AF65-F5344CB8AC3E}">
        <p14:creationId xmlns:p14="http://schemas.microsoft.com/office/powerpoint/2010/main" val="791952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
        <p15:prstTrans prst="pageCurlSingle"/>
      </p:transition>
    </mc:Choice>
    <mc:Fallback xmlns="">
      <p:transition spd="slow" advTm="9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EA34EA-7421-4E81-A42E-B6A502D48CD3}" type="datetimeFigureOut">
              <a:rPr lang="en-US" smtClean="0"/>
              <a:pPr/>
              <a:t>12/16/2021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AFA542-42DC-4B9A-822C-7086CE136452}" type="slidenum">
              <a:rPr lang="en-US" smtClean="0"/>
              <a:pPr/>
              <a:t>‹#›</a:t>
            </a:fld>
            <a:endParaRPr lang="en-US" dirty="0"/>
          </a:p>
        </p:txBody>
      </p:sp>
    </p:spTree>
    <p:extLst>
      <p:ext uri="{BB962C8B-B14F-4D97-AF65-F5344CB8AC3E}">
        <p14:creationId xmlns:p14="http://schemas.microsoft.com/office/powerpoint/2010/main" val="721030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
        <p15:prstTrans prst="pageCurlSingle"/>
      </p:transition>
    </mc:Choice>
    <mc:Fallback xmlns="">
      <p:transition spd="slow" advTm="9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EA34EA-7421-4E81-A42E-B6A502D48CD3}" type="datetimeFigureOut">
              <a:rPr lang="en-US" smtClean="0"/>
              <a:pPr/>
              <a:t>12/16/2021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AFA542-42DC-4B9A-822C-7086CE136452}" type="slidenum">
              <a:rPr lang="en-US" smtClean="0"/>
              <a:pPr/>
              <a:t>‹#›</a:t>
            </a:fld>
            <a:endParaRPr lang="en-US" dirty="0"/>
          </a:p>
        </p:txBody>
      </p:sp>
    </p:spTree>
    <p:extLst>
      <p:ext uri="{BB962C8B-B14F-4D97-AF65-F5344CB8AC3E}">
        <p14:creationId xmlns:p14="http://schemas.microsoft.com/office/powerpoint/2010/main" val="4140845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
        <p15:prstTrans prst="pageCurlSingle"/>
      </p:transition>
    </mc:Choice>
    <mc:Fallback xmlns="">
      <p:transition spd="slow" advTm="9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EA34EA-7421-4E81-A42E-B6A502D48CD3}" type="datetimeFigureOut">
              <a:rPr lang="en-US" smtClean="0"/>
              <a:pPr/>
              <a:t>12/16/2021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AFA542-42DC-4B9A-822C-7086CE136452}" type="slidenum">
              <a:rPr lang="en-US" smtClean="0"/>
              <a:pPr/>
              <a:t>‹#›</a:t>
            </a:fld>
            <a:endParaRPr lang="en-US" dirty="0"/>
          </a:p>
        </p:txBody>
      </p:sp>
    </p:spTree>
    <p:extLst>
      <p:ext uri="{BB962C8B-B14F-4D97-AF65-F5344CB8AC3E}">
        <p14:creationId xmlns:p14="http://schemas.microsoft.com/office/powerpoint/2010/main" val="2327509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
        <p15:prstTrans prst="pageCurlSingle"/>
      </p:transition>
    </mc:Choice>
    <mc:Fallback xmlns="">
      <p:transition spd="slow" advTm="9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EA34EA-7421-4E81-A42E-B6A502D48CD3}" type="datetimeFigureOut">
              <a:rPr lang="en-US" smtClean="0"/>
              <a:pPr/>
              <a:t>12/16/2021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AFA542-42DC-4B9A-822C-7086CE136452}" type="slidenum">
              <a:rPr lang="en-US" smtClean="0"/>
              <a:pPr/>
              <a:t>‹#›</a:t>
            </a:fld>
            <a:endParaRPr lang="en-US" dirty="0"/>
          </a:p>
        </p:txBody>
      </p:sp>
    </p:spTree>
    <p:extLst>
      <p:ext uri="{BB962C8B-B14F-4D97-AF65-F5344CB8AC3E}">
        <p14:creationId xmlns:p14="http://schemas.microsoft.com/office/powerpoint/2010/main" val="3802716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
        <p15:prstTrans prst="pageCurlSingle"/>
      </p:transition>
    </mc:Choice>
    <mc:Fallback xmlns="">
      <p:transition spd="slow" advTm="9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EA34EA-7421-4E81-A42E-B6A502D48CD3}" type="datetimeFigureOut">
              <a:rPr lang="en-US" smtClean="0"/>
              <a:pPr/>
              <a:t>12/16/2021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AFA542-42DC-4B9A-822C-7086CE136452}" type="slidenum">
              <a:rPr lang="en-US" smtClean="0"/>
              <a:pPr/>
              <a:t>‹#›</a:t>
            </a:fld>
            <a:endParaRPr lang="en-US" dirty="0"/>
          </a:p>
        </p:txBody>
      </p:sp>
    </p:spTree>
    <p:extLst>
      <p:ext uri="{BB962C8B-B14F-4D97-AF65-F5344CB8AC3E}">
        <p14:creationId xmlns:p14="http://schemas.microsoft.com/office/powerpoint/2010/main" val="3731326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
        <p15:prstTrans prst="pageCurlSingle"/>
      </p:transition>
    </mc:Choice>
    <mc:Fallback xmlns="">
      <p:transition spd="slow" advTm="9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EA34EA-7421-4E81-A42E-B6A502D48CD3}" type="datetimeFigureOut">
              <a:rPr lang="en-US" smtClean="0"/>
              <a:pPr/>
              <a:t>12/16/2021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7AFA542-42DC-4B9A-822C-7086CE136452}" type="slidenum">
              <a:rPr lang="en-US" smtClean="0"/>
              <a:pPr/>
              <a:t>‹#›</a:t>
            </a:fld>
            <a:endParaRPr lang="en-US" dirty="0"/>
          </a:p>
        </p:txBody>
      </p:sp>
    </p:spTree>
    <p:extLst>
      <p:ext uri="{BB962C8B-B14F-4D97-AF65-F5344CB8AC3E}">
        <p14:creationId xmlns:p14="http://schemas.microsoft.com/office/powerpoint/2010/main" val="1472544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
        <p15:prstTrans prst="pageCurlSingle"/>
      </p:transition>
    </mc:Choice>
    <mc:Fallback xmlns="">
      <p:transition spd="slow" advTm="9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EA34EA-7421-4E81-A42E-B6A502D48CD3}" type="datetimeFigureOut">
              <a:rPr lang="en-US" smtClean="0"/>
              <a:pPr/>
              <a:t>12/16/2021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7AFA542-42DC-4B9A-822C-7086CE136452}" type="slidenum">
              <a:rPr lang="en-US" smtClean="0"/>
              <a:pPr/>
              <a:t>‹#›</a:t>
            </a:fld>
            <a:endParaRPr lang="en-US" dirty="0"/>
          </a:p>
        </p:txBody>
      </p:sp>
    </p:spTree>
    <p:extLst>
      <p:ext uri="{BB962C8B-B14F-4D97-AF65-F5344CB8AC3E}">
        <p14:creationId xmlns:p14="http://schemas.microsoft.com/office/powerpoint/2010/main" val="335468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
        <p15:prstTrans prst="pageCurlSingle"/>
      </p:transition>
    </mc:Choice>
    <mc:Fallback xmlns="">
      <p:transition spd="slow" advTm="9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EA34EA-7421-4E81-A42E-B6A502D48CD3}" type="datetimeFigureOut">
              <a:rPr lang="en-US" smtClean="0"/>
              <a:pPr/>
              <a:t>12/16/2021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7AFA542-42DC-4B9A-822C-7086CE136452}" type="slidenum">
              <a:rPr lang="en-US" smtClean="0"/>
              <a:pPr/>
              <a:t>‹#›</a:t>
            </a:fld>
            <a:endParaRPr lang="en-US" dirty="0"/>
          </a:p>
        </p:txBody>
      </p:sp>
    </p:spTree>
    <p:extLst>
      <p:ext uri="{BB962C8B-B14F-4D97-AF65-F5344CB8AC3E}">
        <p14:creationId xmlns:p14="http://schemas.microsoft.com/office/powerpoint/2010/main" val="2327917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
        <p15:prstTrans prst="pageCurlSingle"/>
      </p:transition>
    </mc:Choice>
    <mc:Fallback xmlns="">
      <p:transition spd="slow" advTm="9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55EA34EA-7421-4E81-A42E-B6A502D48CD3}" type="datetimeFigureOut">
              <a:rPr lang="en-US" smtClean="0"/>
              <a:pPr/>
              <a:t>12/16/2021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AFA542-42DC-4B9A-822C-7086CE136452}" type="slidenum">
              <a:rPr lang="en-US" smtClean="0"/>
              <a:pPr/>
              <a:t>‹#›</a:t>
            </a:fld>
            <a:endParaRPr lang="en-US" dirty="0"/>
          </a:p>
        </p:txBody>
      </p:sp>
    </p:spTree>
    <p:extLst>
      <p:ext uri="{BB962C8B-B14F-4D97-AF65-F5344CB8AC3E}">
        <p14:creationId xmlns:p14="http://schemas.microsoft.com/office/powerpoint/2010/main" val="3761356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
        <p15:prstTrans prst="pageCurlSingle"/>
      </p:transition>
    </mc:Choice>
    <mc:Fallback xmlns="">
      <p:transition spd="slow" advTm="9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dirty="0"/>
              <a:t>Click icon to add picture</a:t>
            </a:r>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55EA34EA-7421-4E81-A42E-B6A502D48CD3}" type="datetimeFigureOut">
              <a:rPr lang="en-US" smtClean="0"/>
              <a:pPr/>
              <a:t>12/16/2021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AFA542-42DC-4B9A-822C-7086CE136452}" type="slidenum">
              <a:rPr lang="en-US" smtClean="0"/>
              <a:pPr/>
              <a:t>‹#›</a:t>
            </a:fld>
            <a:endParaRPr lang="en-US" dirty="0"/>
          </a:p>
        </p:txBody>
      </p:sp>
    </p:spTree>
    <p:extLst>
      <p:ext uri="{BB962C8B-B14F-4D97-AF65-F5344CB8AC3E}">
        <p14:creationId xmlns:p14="http://schemas.microsoft.com/office/powerpoint/2010/main" val="1914680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
        <p15:prstTrans prst="pageCurlSingle"/>
      </p:transition>
    </mc:Choice>
    <mc:Fallback xmlns="">
      <p:transition spd="slow" advTm="9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55EA34EA-7421-4E81-A42E-B6A502D48CD3}" type="datetimeFigureOut">
              <a:rPr lang="en-US" smtClean="0"/>
              <a:pPr/>
              <a:t>12/16/2021</a:t>
            </a:fld>
            <a:endParaRPr lang="en-US" dirty="0"/>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67AFA542-42DC-4B9A-822C-7086CE136452}" type="slidenum">
              <a:rPr lang="en-US" smtClean="0"/>
              <a:pPr/>
              <a:t>‹#›</a:t>
            </a:fld>
            <a:endParaRPr lang="en-US" dirty="0"/>
          </a:p>
        </p:txBody>
      </p:sp>
    </p:spTree>
    <p:extLst>
      <p:ext uri="{BB962C8B-B14F-4D97-AF65-F5344CB8AC3E}">
        <p14:creationId xmlns:p14="http://schemas.microsoft.com/office/powerpoint/2010/main" val="37495493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advTm="9000">
        <p15:prstTrans prst="pageCurlSingle"/>
      </p:transition>
    </mc:Choice>
    <mc:Fallback xmlns="">
      <p:transition spd="slow" advTm="9000">
        <p:fade/>
      </p:transition>
    </mc:Fallback>
  </mc:AlternateConten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gizmo4mentalhealth.org/curriculum-preview/"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pdf"/><Relationship Id="rId13" Type="http://schemas.openxmlformats.org/officeDocument/2006/relationships/image" Target="../media/image19.png"/><Relationship Id="rId12" Type="http://schemas.openxmlformats.org/officeDocument/2006/relationships/image" Target="../media/image12.pd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0.png"/><Relationship Id="rId10" Type="http://schemas.openxmlformats.org/officeDocument/2006/relationships/image" Target="../media/image10.pdf"/><Relationship Id="rId4" Type="http://schemas.openxmlformats.org/officeDocument/2006/relationships/image" Target="../media/image4.pdf"/><Relationship Id="rId9" Type="http://schemas.openxmlformats.org/officeDocument/2006/relationships/image" Target="../media/image17.png"/><Relationship Id="rId14" Type="http://schemas.openxmlformats.org/officeDocument/2006/relationships/image" Target="../media/image14.pdf"/></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8.pdf"/></Relationships>
</file>

<file path=ppt/slides/_rels/slide15.xml.rels><?xml version="1.0" encoding="UTF-8" standalone="yes"?>
<Relationships xmlns="http://schemas.openxmlformats.org/package/2006/relationships"><Relationship Id="rId8" Type="http://schemas.openxmlformats.org/officeDocument/2006/relationships/image" Target="../media/image26.pdf"/><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4.pdf"/><Relationship Id="rId5" Type="http://schemas.openxmlformats.org/officeDocument/2006/relationships/image" Target="../media/image24.png"/><Relationship Id="rId4" Type="http://schemas.openxmlformats.org/officeDocument/2006/relationships/image" Target="../media/image22.pdf"/><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4.pdf"/><Relationship Id="rId13" Type="http://schemas.openxmlformats.org/officeDocument/2006/relationships/image" Target="../media/image32.png"/><Relationship Id="rId7" Type="http://schemas.openxmlformats.org/officeDocument/2006/relationships/image" Target="../media/image29.png"/><Relationship Id="rId12" Type="http://schemas.openxmlformats.org/officeDocument/2006/relationships/image" Target="../media/image38.pdf"/><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2.pdf"/><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33.png"/><Relationship Id="rId10" Type="http://schemas.openxmlformats.org/officeDocument/2006/relationships/image" Target="../media/image36.pdf"/><Relationship Id="rId4" Type="http://schemas.openxmlformats.org/officeDocument/2006/relationships/image" Target="../media/image30.pdf"/><Relationship Id="rId9" Type="http://schemas.openxmlformats.org/officeDocument/2006/relationships/image" Target="../media/image30.png"/><Relationship Id="rId14" Type="http://schemas.openxmlformats.org/officeDocument/2006/relationships/image" Target="../media/image40.pdf"/></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8.pdf"/><Relationship Id="rId7"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6.pdf"/><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image" Target="../media/image50.pdf"/><Relationship Id="rId4" Type="http://schemas.openxmlformats.org/officeDocument/2006/relationships/image" Target="../media/image44.pdf"/><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58.pdf"/><Relationship Id="rId13" Type="http://schemas.openxmlformats.org/officeDocument/2006/relationships/image" Target="../media/image44.png"/><Relationship Id="rId18" Type="http://schemas.openxmlformats.org/officeDocument/2006/relationships/image" Target="../media/image68.pdf"/><Relationship Id="rId3" Type="http://schemas.openxmlformats.org/officeDocument/2006/relationships/image" Target="../media/image39.png"/><Relationship Id="rId21" Type="http://schemas.openxmlformats.org/officeDocument/2006/relationships/image" Target="../media/image48.png"/><Relationship Id="rId7" Type="http://schemas.openxmlformats.org/officeDocument/2006/relationships/image" Target="../media/image41.png"/><Relationship Id="rId12" Type="http://schemas.openxmlformats.org/officeDocument/2006/relationships/image" Target="../media/image62.pdf"/><Relationship Id="rId17" Type="http://schemas.openxmlformats.org/officeDocument/2006/relationships/image" Target="../media/image46.png"/><Relationship Id="rId2" Type="http://schemas.openxmlformats.org/officeDocument/2006/relationships/image" Target="../media/image52.pdf"/><Relationship Id="rId16" Type="http://schemas.openxmlformats.org/officeDocument/2006/relationships/image" Target="../media/image66.pdf"/><Relationship Id="rId20" Type="http://schemas.openxmlformats.org/officeDocument/2006/relationships/image" Target="../media/image70.pdf"/><Relationship Id="rId1" Type="http://schemas.openxmlformats.org/officeDocument/2006/relationships/slideLayout" Target="../slideLayouts/slideLayout7.xml"/><Relationship Id="rId6" Type="http://schemas.openxmlformats.org/officeDocument/2006/relationships/image" Target="../media/image56.pdf"/><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45.png"/><Relationship Id="rId10" Type="http://schemas.openxmlformats.org/officeDocument/2006/relationships/image" Target="../media/image60.pdf"/><Relationship Id="rId19" Type="http://schemas.openxmlformats.org/officeDocument/2006/relationships/image" Target="../media/image47.png"/><Relationship Id="rId4" Type="http://schemas.openxmlformats.org/officeDocument/2006/relationships/image" Target="../media/image54.pdf"/><Relationship Id="rId9" Type="http://schemas.openxmlformats.org/officeDocument/2006/relationships/image" Target="../media/image42.png"/><Relationship Id="rId14" Type="http://schemas.openxmlformats.org/officeDocument/2006/relationships/image" Target="../media/image64.pd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image" Target="../media/image68.pdf"/><Relationship Id="rId26" Type="http://schemas.openxmlformats.org/officeDocument/2006/relationships/image" Target="../media/image51.png"/><Relationship Id="rId39" Type="http://schemas.openxmlformats.org/officeDocument/2006/relationships/image" Target="../media/image57.png"/><Relationship Id="rId3" Type="http://schemas.openxmlformats.org/officeDocument/2006/relationships/image" Target="../media/image39.png"/><Relationship Id="rId21" Type="http://schemas.openxmlformats.org/officeDocument/2006/relationships/image" Target="../media/image48.png"/><Relationship Id="rId7" Type="http://schemas.openxmlformats.org/officeDocument/2006/relationships/image" Target="../media/image41.png"/><Relationship Id="rId12" Type="http://schemas.openxmlformats.org/officeDocument/2006/relationships/image" Target="../media/image62.pdf"/><Relationship Id="rId17" Type="http://schemas.openxmlformats.org/officeDocument/2006/relationships/image" Target="../media/image46.png"/><Relationship Id="rId25" Type="http://schemas.openxmlformats.org/officeDocument/2006/relationships/image" Target="../media/image50.png"/><Relationship Id="rId38" Type="http://schemas.openxmlformats.org/officeDocument/2006/relationships/image" Target="../media/image88.pdf"/><Relationship Id="rId2" Type="http://schemas.openxmlformats.org/officeDocument/2006/relationships/image" Target="../media/image52.pdf"/><Relationship Id="rId16" Type="http://schemas.openxmlformats.org/officeDocument/2006/relationships/image" Target="../media/image66.pdf"/><Relationship Id="rId20" Type="http://schemas.openxmlformats.org/officeDocument/2006/relationships/image" Target="../media/image70.pdf"/><Relationship Id="rId29"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df"/><Relationship Id="rId11" Type="http://schemas.openxmlformats.org/officeDocument/2006/relationships/image" Target="../media/image43.png"/><Relationship Id="rId24" Type="http://schemas.openxmlformats.org/officeDocument/2006/relationships/image" Target="../media/image74.pdf"/><Relationship Id="rId32" Type="http://schemas.openxmlformats.org/officeDocument/2006/relationships/image" Target="../media/image55.png"/><Relationship Id="rId37" Type="http://schemas.openxmlformats.org/officeDocument/2006/relationships/image" Target="../media/image56.png"/><Relationship Id="rId5" Type="http://schemas.openxmlformats.org/officeDocument/2006/relationships/image" Target="../media/image40.png"/><Relationship Id="rId15" Type="http://schemas.openxmlformats.org/officeDocument/2006/relationships/image" Target="../media/image45.png"/><Relationship Id="rId23" Type="http://schemas.openxmlformats.org/officeDocument/2006/relationships/image" Target="../media/image49.png"/><Relationship Id="rId28" Type="http://schemas.openxmlformats.org/officeDocument/2006/relationships/image" Target="../media/image78.pdf"/><Relationship Id="rId36" Type="http://schemas.openxmlformats.org/officeDocument/2006/relationships/image" Target="../media/image86.pdf"/><Relationship Id="rId10" Type="http://schemas.openxmlformats.org/officeDocument/2006/relationships/image" Target="../media/image60.pdf"/><Relationship Id="rId19" Type="http://schemas.openxmlformats.org/officeDocument/2006/relationships/image" Target="../media/image47.png"/><Relationship Id="rId31" Type="http://schemas.openxmlformats.org/officeDocument/2006/relationships/image" Target="../media/image54.png"/><Relationship Id="rId4" Type="http://schemas.openxmlformats.org/officeDocument/2006/relationships/image" Target="../media/image54.pdf"/><Relationship Id="rId9" Type="http://schemas.openxmlformats.org/officeDocument/2006/relationships/image" Target="../media/image42.png"/><Relationship Id="rId14" Type="http://schemas.openxmlformats.org/officeDocument/2006/relationships/image" Target="../media/image64.pdf"/><Relationship Id="rId22" Type="http://schemas.openxmlformats.org/officeDocument/2006/relationships/image" Target="../media/image72.pdf"/><Relationship Id="rId30" Type="http://schemas.openxmlformats.org/officeDocument/2006/relationships/image" Target="../media/image53.png"/><Relationship Id="rId8" Type="http://schemas.openxmlformats.org/officeDocument/2006/relationships/image" Target="../media/image58.pdf"/></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png"/><Relationship Id="rId3" Type="http://schemas.openxmlformats.org/officeDocument/2006/relationships/image" Target="../media/image58.png"/><Relationship Id="rId7" Type="http://schemas.openxmlformats.org/officeDocument/2006/relationships/image" Target="../media/image60.png"/><Relationship Id="rId12" Type="http://schemas.openxmlformats.org/officeDocument/2006/relationships/image" Target="../media/image63.png"/><Relationship Id="rId17" Type="http://schemas.openxmlformats.org/officeDocument/2006/relationships/image" Target="../media/image65.png"/><Relationship Id="rId2" Type="http://schemas.openxmlformats.org/officeDocument/2006/relationships/image" Target="../media/image90.pdf"/><Relationship Id="rId16" Type="http://schemas.openxmlformats.org/officeDocument/2006/relationships/image" Target="../media/image104.pdf"/><Relationship Id="rId1" Type="http://schemas.openxmlformats.org/officeDocument/2006/relationships/slideLayout" Target="../slideLayouts/slideLayout7.xml"/><Relationship Id="rId6" Type="http://schemas.openxmlformats.org/officeDocument/2006/relationships/image" Target="../media/image94.pdf"/><Relationship Id="rId11" Type="http://schemas.openxmlformats.org/officeDocument/2006/relationships/image" Target="../media/image62.png"/><Relationship Id="rId10" Type="http://schemas.openxmlformats.org/officeDocument/2006/relationships/image" Target="../media/image98.pdf"/><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112.pdf"/><Relationship Id="rId13" Type="http://schemas.openxmlformats.org/officeDocument/2006/relationships/image" Target="../media/image72.png"/><Relationship Id="rId18" Type="http://schemas.openxmlformats.org/officeDocument/2006/relationships/image" Target="../media/image122.pdf"/><Relationship Id="rId21" Type="http://schemas.openxmlformats.org/officeDocument/2006/relationships/image" Target="../media/image76.png"/><Relationship Id="rId7" Type="http://schemas.openxmlformats.org/officeDocument/2006/relationships/image" Target="../media/image69.png"/><Relationship Id="rId12" Type="http://schemas.openxmlformats.org/officeDocument/2006/relationships/image" Target="../media/image116.pdf"/><Relationship Id="rId17" Type="http://schemas.openxmlformats.org/officeDocument/2006/relationships/image" Target="../media/image74.png"/><Relationship Id="rId25" Type="http://schemas.openxmlformats.org/officeDocument/2006/relationships/image" Target="../media/image78.png"/><Relationship Id="rId2" Type="http://schemas.openxmlformats.org/officeDocument/2006/relationships/image" Target="../media/image67.png"/><Relationship Id="rId16" Type="http://schemas.openxmlformats.org/officeDocument/2006/relationships/image" Target="../media/image120.pdf"/><Relationship Id="rId20" Type="http://schemas.openxmlformats.org/officeDocument/2006/relationships/image" Target="../media/image124.pdf"/><Relationship Id="rId1" Type="http://schemas.openxmlformats.org/officeDocument/2006/relationships/slideLayout" Target="../slideLayouts/slideLayout7.xml"/><Relationship Id="rId6" Type="http://schemas.openxmlformats.org/officeDocument/2006/relationships/image" Target="../media/image110.pdf"/><Relationship Id="rId11" Type="http://schemas.openxmlformats.org/officeDocument/2006/relationships/image" Target="../media/image71.png"/><Relationship Id="rId24" Type="http://schemas.openxmlformats.org/officeDocument/2006/relationships/image" Target="../media/image128.pdf"/><Relationship Id="rId5" Type="http://schemas.openxmlformats.org/officeDocument/2006/relationships/image" Target="../media/image68.png"/><Relationship Id="rId15" Type="http://schemas.openxmlformats.org/officeDocument/2006/relationships/image" Target="../media/image73.png"/><Relationship Id="rId23" Type="http://schemas.openxmlformats.org/officeDocument/2006/relationships/image" Target="../media/image77.png"/><Relationship Id="rId10" Type="http://schemas.openxmlformats.org/officeDocument/2006/relationships/image" Target="../media/image114.pdf"/><Relationship Id="rId19" Type="http://schemas.openxmlformats.org/officeDocument/2006/relationships/image" Target="../media/image75.png"/><Relationship Id="rId4" Type="http://schemas.openxmlformats.org/officeDocument/2006/relationships/image" Target="../media/image108.pdf"/><Relationship Id="rId9" Type="http://schemas.openxmlformats.org/officeDocument/2006/relationships/image" Target="../media/image70.png"/><Relationship Id="rId14" Type="http://schemas.openxmlformats.org/officeDocument/2006/relationships/image" Target="../media/image118.pdf"/><Relationship Id="rId22" Type="http://schemas.openxmlformats.org/officeDocument/2006/relationships/image" Target="../media/image126.pdf"/></Relationships>
</file>

<file path=ppt/slides/_rels/slide24.xml.rels><?xml version="1.0" encoding="UTF-8" standalone="yes"?>
<Relationships xmlns="http://schemas.openxmlformats.org/package/2006/relationships"><Relationship Id="rId8" Type="http://schemas.openxmlformats.org/officeDocument/2006/relationships/image" Target="../media/image136.pdf"/><Relationship Id="rId13"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1.png"/><Relationship Id="rId12" Type="http://schemas.openxmlformats.org/officeDocument/2006/relationships/image" Target="../media/image140.pdf"/><Relationship Id="rId2" Type="http://schemas.openxmlformats.org/officeDocument/2006/relationships/image" Target="../media/image130.pdf"/><Relationship Id="rId1" Type="http://schemas.openxmlformats.org/officeDocument/2006/relationships/slideLayout" Target="../slideLayouts/slideLayout7.xml"/><Relationship Id="rId6" Type="http://schemas.openxmlformats.org/officeDocument/2006/relationships/image" Target="../media/image134.pdf"/><Relationship Id="rId5" Type="http://schemas.openxmlformats.org/officeDocument/2006/relationships/image" Target="../media/image80.png"/><Relationship Id="rId15" Type="http://schemas.openxmlformats.org/officeDocument/2006/relationships/image" Target="../media/image85.png"/><Relationship Id="rId10" Type="http://schemas.openxmlformats.org/officeDocument/2006/relationships/image" Target="../media/image83.png"/><Relationship Id="rId4" Type="http://schemas.openxmlformats.org/officeDocument/2006/relationships/image" Target="../media/image132.pdf"/><Relationship Id="rId9" Type="http://schemas.openxmlformats.org/officeDocument/2006/relationships/image" Target="../media/image82.png"/><Relationship Id="rId14" Type="http://schemas.openxmlformats.org/officeDocument/2006/relationships/image" Target="../media/image142.pd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uicidesafetyplan.com/"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0165C9F-67EC-4C09-AC2D-46BDF52689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032"/>
            <a:ext cx="10058400" cy="7772400"/>
          </a:xfrm>
          <a:prstGeom prst="rect">
            <a:avLst/>
          </a:prstGeom>
        </p:spPr>
      </p:pic>
      <p:pic>
        <p:nvPicPr>
          <p:cNvPr id="7" name="Picture 6">
            <a:extLst>
              <a:ext uri="{FF2B5EF4-FFF2-40B4-BE49-F238E27FC236}">
                <a16:creationId xmlns:a16="http://schemas.microsoft.com/office/drawing/2014/main" id="{7B7A10B2-A2FA-44C4-ABA6-0DDB47B4FA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14211" y="5729867"/>
            <a:ext cx="4355432" cy="1717680"/>
          </a:xfrm>
          <a:prstGeom prst="rect">
            <a:avLst/>
          </a:prstGeom>
        </p:spPr>
      </p:pic>
      <p:pic>
        <p:nvPicPr>
          <p:cNvPr id="3" name="Picture 2">
            <a:extLst>
              <a:ext uri="{FF2B5EF4-FFF2-40B4-BE49-F238E27FC236}">
                <a16:creationId xmlns:a16="http://schemas.microsoft.com/office/drawing/2014/main" id="{F9090592-0A00-414C-A66B-1BDAD00327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127" y="-52120"/>
            <a:ext cx="10141527" cy="7826613"/>
          </a:xfrm>
          <a:prstGeom prst="rect">
            <a:avLst/>
          </a:prstGeom>
        </p:spPr>
      </p:pic>
    </p:spTree>
    <p:extLst>
      <p:ext uri="{BB962C8B-B14F-4D97-AF65-F5344CB8AC3E}">
        <p14:creationId xmlns:p14="http://schemas.microsoft.com/office/powerpoint/2010/main" val="159703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4D97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600" dirty="0">
                <a:latin typeface="Tw Cen MT"/>
                <a:cs typeface="Tw Cen MT"/>
              </a:rPr>
              <a:t>In addition to the review and enhancement of school/agency policies and procedures, Gatekeeper training for all school/agency staff is essential to prepare for curriculum implementation. This training equips gatekeeping staff with the knowledge and skills to identify and assist children and adults who may be at risk. </a:t>
            </a:r>
          </a:p>
          <a:p>
            <a:pPr lvl="1">
              <a:buFontTx/>
              <a:buChar char="—"/>
            </a:pPr>
            <a:r>
              <a:rPr lang="en-US" sz="2100" dirty="0">
                <a:latin typeface="Tw Cen MT"/>
                <a:cs typeface="Tw Cen MT"/>
              </a:rPr>
              <a:t> Examples: Youth Mental Health First Aid, Question Persuade Refer, Talk Saves Lives, More Than Sad, </a:t>
            </a:r>
            <a:r>
              <a:rPr lang="en-US" sz="2100" dirty="0" err="1">
                <a:latin typeface="Tw Cen MT"/>
                <a:cs typeface="Tw Cen MT"/>
              </a:rPr>
              <a:t>safeTALK</a:t>
            </a:r>
            <a:r>
              <a:rPr lang="en-US" sz="2100" dirty="0">
                <a:latin typeface="Tw Cen MT"/>
                <a:cs typeface="Tw Cen MT"/>
              </a:rPr>
              <a:t>) </a:t>
            </a:r>
          </a:p>
          <a:p>
            <a:pPr lvl="1">
              <a:buFontTx/>
              <a:buChar char="—"/>
            </a:pPr>
            <a:r>
              <a:rPr lang="en-US" sz="2100" dirty="0">
                <a:latin typeface="Tw Cen MT"/>
                <a:cs typeface="Tw Cen MT"/>
              </a:rPr>
              <a:t> For more information, go to “Prior to Curriculum Implementation” section: </a:t>
            </a:r>
            <a:r>
              <a:rPr lang="en-US" sz="2000" dirty="0">
                <a:hlinkClick r:id="rId3"/>
              </a:rPr>
              <a:t>https://www.gizmo4mentalhealth.org/curriculum-preview/</a:t>
            </a:r>
            <a:r>
              <a:rPr lang="en-US" sz="2000" dirty="0">
                <a:solidFill>
                  <a:srgbClr val="327ECE"/>
                </a:solidFill>
              </a:rPr>
              <a:t> </a:t>
            </a:r>
            <a:endParaRPr lang="en-US" sz="2000" dirty="0">
              <a:solidFill>
                <a:srgbClr val="327ECE"/>
              </a:solidFill>
              <a:latin typeface="Tw Cen MT"/>
              <a:cs typeface="Tw Cen MT"/>
            </a:endParaRPr>
          </a:p>
        </p:txBody>
      </p:sp>
      <p:pic>
        <p:nvPicPr>
          <p:cNvPr id="4" name="Picture 3" descr="Gizmo Powerpoint headings.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315118" y="345440"/>
            <a:ext cx="3428165" cy="694334"/>
          </a:xfrm>
          <a:prstGeom prst="rect">
            <a:avLst/>
          </a:prstGeom>
        </p:spPr>
      </p:pic>
    </p:spTree>
    <p:extLst>
      <p:ext uri="{BB962C8B-B14F-4D97-AF65-F5344CB8AC3E}">
        <p14:creationId xmlns:p14="http://schemas.microsoft.com/office/powerpoint/2010/main" val="1296735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advTm="9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4D97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91515" y="1656087"/>
            <a:ext cx="8675370" cy="4931516"/>
          </a:xfrm>
        </p:spPr>
        <p:txBody>
          <a:bodyPr>
            <a:normAutofit/>
          </a:bodyPr>
          <a:lstStyle/>
          <a:p>
            <a:pPr marL="0" indent="0">
              <a:buNone/>
            </a:pPr>
            <a:r>
              <a:rPr lang="en-US" sz="2600" dirty="0"/>
              <a:t>The following slides include a  page-by-page guide for curriculum implementation. </a:t>
            </a:r>
          </a:p>
          <a:p>
            <a:pPr lvl="1">
              <a:buFont typeface="Calibri" panose="020F0502020204030204" pitchFamily="34" charset="0"/>
              <a:buChar char="—"/>
            </a:pPr>
            <a:r>
              <a:rPr lang="en-US" sz="2100" dirty="0"/>
              <a:t>This guide includes discussion questions. The wording can be modified if necessary for age-appropriate comprehension. </a:t>
            </a:r>
          </a:p>
          <a:p>
            <a:pPr lvl="1">
              <a:buFont typeface="Calibri" panose="020F0502020204030204" pitchFamily="34" charset="0"/>
              <a:buChar char="—"/>
            </a:pPr>
            <a:r>
              <a:rPr lang="en-US" sz="2100" dirty="0"/>
              <a:t>The curriculum contains optional and required activities. Please note: since the required activities are essential to maintain the evaluated fidelity of the components, they should be completed as directed.</a:t>
            </a:r>
          </a:p>
          <a:p>
            <a:pPr lvl="1">
              <a:buFont typeface="Calibri" panose="020F0502020204030204" pitchFamily="34" charset="0"/>
              <a:buChar char="—"/>
            </a:pPr>
            <a:r>
              <a:rPr lang="en-US" sz="2100" dirty="0"/>
              <a:t>There are indicators for stopping points if the curriculum is being implemented over multiple days.  </a:t>
            </a:r>
          </a:p>
        </p:txBody>
      </p:sp>
      <p:pic>
        <p:nvPicPr>
          <p:cNvPr id="4" name="Picture 3" descr="Gizmo header typ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200400" y="533400"/>
            <a:ext cx="3733800" cy="685800"/>
          </a:xfrm>
          <a:prstGeom prst="rect">
            <a:avLst/>
          </a:prstGeom>
        </p:spPr>
      </p:pic>
    </p:spTree>
    <p:extLst>
      <p:ext uri="{BB962C8B-B14F-4D97-AF65-F5344CB8AC3E}">
        <p14:creationId xmlns:p14="http://schemas.microsoft.com/office/powerpoint/2010/main" val="1404618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advTm="9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4D97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91515" y="1685584"/>
            <a:ext cx="8675370" cy="4931516"/>
          </a:xfrm>
        </p:spPr>
        <p:txBody>
          <a:bodyPr>
            <a:normAutofit/>
          </a:bodyPr>
          <a:lstStyle/>
          <a:p>
            <a:pPr>
              <a:buNone/>
            </a:pPr>
            <a:r>
              <a:rPr lang="en-US" sz="2600" dirty="0">
                <a:solidFill>
                  <a:srgbClr val="327ECE"/>
                </a:solidFill>
              </a:rPr>
              <a:t>Page 1: </a:t>
            </a:r>
            <a:r>
              <a:rPr lang="en-US" sz="2600" dirty="0"/>
              <a:t>Read page</a:t>
            </a:r>
          </a:p>
          <a:p>
            <a:pPr>
              <a:spcBef>
                <a:spcPts val="1000"/>
              </a:spcBef>
              <a:buClr>
                <a:srgbClr val="FFFF00"/>
              </a:buClr>
              <a:buFont typeface="Lucida Grande"/>
              <a:buChar char="?"/>
            </a:pPr>
            <a:r>
              <a:rPr lang="en-US" sz="2600" dirty="0"/>
              <a:t>Discussion questions:</a:t>
            </a:r>
          </a:p>
          <a:p>
            <a:pPr lvl="1">
              <a:spcBef>
                <a:spcPts val="600"/>
              </a:spcBef>
              <a:buFont typeface="Calibri" panose="020F0502020204030204" pitchFamily="34" charset="0"/>
              <a:buChar char="—"/>
            </a:pPr>
            <a:r>
              <a:rPr lang="en-US" sz="2100" dirty="0"/>
              <a:t>Has anyone met a therapy dog before? Can you tell me about him/her?</a:t>
            </a:r>
          </a:p>
          <a:p>
            <a:pPr>
              <a:spcBef>
                <a:spcPts val="2400"/>
              </a:spcBef>
              <a:buNone/>
            </a:pPr>
            <a:r>
              <a:rPr lang="en-US" sz="2600" dirty="0">
                <a:solidFill>
                  <a:srgbClr val="327ECE"/>
                </a:solidFill>
              </a:rPr>
              <a:t>Page 2: </a:t>
            </a:r>
            <a:r>
              <a:rPr lang="en-US" sz="2600" dirty="0"/>
              <a:t>Read page</a:t>
            </a:r>
          </a:p>
          <a:p>
            <a:pPr>
              <a:spcBef>
                <a:spcPts val="2400"/>
              </a:spcBef>
              <a:buNone/>
            </a:pPr>
            <a:r>
              <a:rPr lang="en-US" sz="2600" dirty="0">
                <a:solidFill>
                  <a:srgbClr val="327ECE"/>
                </a:solidFill>
              </a:rPr>
              <a:t>Page 3: </a:t>
            </a:r>
            <a:r>
              <a:rPr lang="en-US" sz="2600" dirty="0"/>
              <a:t>Read page</a:t>
            </a:r>
          </a:p>
          <a:p>
            <a:pPr>
              <a:spcBef>
                <a:spcPts val="2400"/>
              </a:spcBef>
              <a:buNone/>
            </a:pPr>
            <a:r>
              <a:rPr lang="en-US" sz="2600" dirty="0">
                <a:solidFill>
                  <a:srgbClr val="327ECE"/>
                </a:solidFill>
              </a:rPr>
              <a:t>Page 4: </a:t>
            </a:r>
            <a:r>
              <a:rPr lang="en-US" sz="2600" dirty="0"/>
              <a:t>Read page</a:t>
            </a:r>
          </a:p>
          <a:p>
            <a:pPr>
              <a:spcBef>
                <a:spcPts val="1000"/>
              </a:spcBef>
              <a:buClr>
                <a:srgbClr val="FFFF00"/>
              </a:buClr>
              <a:buFont typeface="Lucida Grande"/>
              <a:buChar char="?"/>
            </a:pPr>
            <a:r>
              <a:rPr lang="en-US" sz="2600" dirty="0"/>
              <a:t>Discussion questions:</a:t>
            </a:r>
          </a:p>
          <a:p>
            <a:pPr lvl="1">
              <a:spcBef>
                <a:spcPts val="600"/>
              </a:spcBef>
              <a:buFont typeface="Calibri" panose="020F0502020204030204" pitchFamily="34" charset="0"/>
              <a:buChar char="—"/>
            </a:pPr>
            <a:r>
              <a:rPr lang="en-US" sz="2100" dirty="0"/>
              <a:t>Does everybody understand what mental health is?</a:t>
            </a:r>
          </a:p>
        </p:txBody>
      </p:sp>
      <p:pic>
        <p:nvPicPr>
          <p:cNvPr id="5" name="Picture 4" descr="Gizmo Powerpoint headings.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503676" y="345440"/>
            <a:ext cx="2950464" cy="949960"/>
          </a:xfrm>
          <a:prstGeom prst="rect">
            <a:avLst/>
          </a:prstGeom>
        </p:spPr>
      </p:pic>
    </p:spTree>
    <p:extLst>
      <p:ext uri="{BB962C8B-B14F-4D97-AF65-F5344CB8AC3E}">
        <p14:creationId xmlns:p14="http://schemas.microsoft.com/office/powerpoint/2010/main" val="4170274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advTm="9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0058400" cy="7772400"/>
          </a:xfrm>
          <a:prstGeom prst="rect">
            <a:avLst/>
          </a:prstGeom>
        </p:spPr>
      </p:pic>
      <p:pic>
        <p:nvPicPr>
          <p:cNvPr id="13" name="Picture 1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829104" y="400780"/>
            <a:ext cx="3835400" cy="7137400"/>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327117" y="6019590"/>
            <a:ext cx="541891" cy="1638300"/>
          </a:xfrm>
          <a:prstGeom prst="rect">
            <a:avLst/>
          </a:prstGeom>
        </p:spPr>
      </p:pic>
      <p:pic>
        <p:nvPicPr>
          <p:cNvPr id="20" name="Picture 1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5471581" y="2008717"/>
            <a:ext cx="3314700" cy="3619500"/>
          </a:xfrm>
          <a:prstGeom prst="rect">
            <a:avLst/>
          </a:prstGeom>
        </p:spPr>
      </p:pic>
      <p:grpSp>
        <p:nvGrpSpPr>
          <p:cNvPr id="2" name="Group 1">
            <a:extLst>
              <a:ext uri="{FF2B5EF4-FFF2-40B4-BE49-F238E27FC236}">
                <a16:creationId xmlns:a16="http://schemas.microsoft.com/office/drawing/2014/main" id="{7B2E6096-59BF-42E6-A2DE-F87282B863D9}"/>
              </a:ext>
            </a:extLst>
          </p:cNvPr>
          <p:cNvGrpSpPr/>
          <p:nvPr/>
        </p:nvGrpSpPr>
        <p:grpSpPr>
          <a:xfrm>
            <a:off x="5179481" y="1096434"/>
            <a:ext cx="3903134" cy="867833"/>
            <a:chOff x="5179481" y="1096434"/>
            <a:chExt cx="3903134" cy="867833"/>
          </a:xfrm>
        </p:grpSpPr>
        <p:pic>
          <p:nvPicPr>
            <p:cNvPr id="21" name="Picture 2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5179481" y="1100667"/>
              <a:ext cx="1054100" cy="863600"/>
            </a:xfrm>
            <a:prstGeom prst="rect">
              <a:avLst/>
            </a:prstGeom>
          </p:spPr>
        </p:pic>
        <p:pic>
          <p:nvPicPr>
            <p:cNvPr id="22" name="Picture 2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5920315" y="1096434"/>
              <a:ext cx="3162300" cy="838200"/>
            </a:xfrm>
            <a:prstGeom prst="rect">
              <a:avLst/>
            </a:prstGeom>
          </p:spPr>
        </p:pic>
      </p:grpSp>
      <p:pic>
        <p:nvPicPr>
          <p:cNvPr id="23" name="Picture 2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4"/>
              <a:stretch>
                <a:fillRect/>
              </a:stretch>
            </p:blipFill>
          </mc:Choice>
          <mc:Fallback>
            <p:blipFill>
              <a:blip r:embed="rId15"/>
              <a:stretch>
                <a:fillRect/>
              </a:stretch>
            </p:blipFill>
          </mc:Fallback>
        </mc:AlternateContent>
        <p:spPr>
          <a:xfrm>
            <a:off x="5139265" y="5325533"/>
            <a:ext cx="3606800" cy="1117600"/>
          </a:xfrm>
          <a:prstGeom prst="rect">
            <a:avLst/>
          </a:prstGeom>
        </p:spPr>
      </p:pic>
    </p:spTree>
    <p:extLst>
      <p:ext uri="{BB962C8B-B14F-4D97-AF65-F5344CB8AC3E}">
        <p14:creationId xmlns:p14="http://schemas.microsoft.com/office/powerpoint/2010/main" val="508746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0094399" cy="7772400"/>
          </a:xfrm>
          <a:prstGeom prst="rect">
            <a:avLst/>
          </a:prstGeom>
        </p:spPr>
      </p:pic>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355600" y="6887633"/>
            <a:ext cx="508000" cy="533400"/>
          </a:xfrm>
          <a:prstGeom prst="rect">
            <a:avLst/>
          </a:prstGeom>
        </p:spPr>
      </p:pic>
    </p:spTree>
    <p:extLst>
      <p:ext uri="{BB962C8B-B14F-4D97-AF65-F5344CB8AC3E}">
        <p14:creationId xmlns:p14="http://schemas.microsoft.com/office/powerpoint/2010/main" val="4038883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0058400" cy="7772400"/>
          </a:xfrm>
          <a:prstGeom prst="rect">
            <a:avLst/>
          </a:prstGeom>
        </p:spPr>
      </p:pic>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123950" y="6350"/>
            <a:ext cx="7988300" cy="7861300"/>
          </a:xfrm>
          <a:prstGeom prst="rect">
            <a:avLst/>
          </a:prstGeom>
        </p:spPr>
      </p:pic>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9093198" y="6887633"/>
            <a:ext cx="508000" cy="533400"/>
          </a:xfrm>
          <a:prstGeom prst="rect">
            <a:avLst/>
          </a:prstGeom>
        </p:spPr>
      </p:pic>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2870200" y="2457450"/>
            <a:ext cx="4318000" cy="2857500"/>
          </a:xfrm>
          <a:prstGeom prst="rect">
            <a:avLst/>
          </a:prstGeom>
        </p:spPr>
      </p:pic>
    </p:spTree>
    <p:extLst>
      <p:ext uri="{BB962C8B-B14F-4D97-AF65-F5344CB8AC3E}">
        <p14:creationId xmlns:p14="http://schemas.microsoft.com/office/powerpoint/2010/main" val="1866655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alphaModFix amt="92000"/>
            <a:extLst>
              <a:ext uri="{28A0092B-C50C-407E-A947-70E740481C1C}">
                <a14:useLocalDpi xmlns:a14="http://schemas.microsoft.com/office/drawing/2010/main"/>
              </a:ext>
            </a:extLst>
          </a:blip>
          <a:srcRect/>
          <a:stretch>
            <a:fillRect/>
          </a:stretch>
        </p:blipFill>
        <p:spPr>
          <a:xfrm>
            <a:off x="0" y="0"/>
            <a:ext cx="10096500" cy="7772400"/>
          </a:xfrm>
          <a:prstGeom prst="rect">
            <a:avLst/>
          </a:prstGeom>
        </p:spPr>
      </p:pic>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364067" y="6887633"/>
            <a:ext cx="508000" cy="533400"/>
          </a:xfrm>
          <a:prstGeom prst="rect">
            <a:avLst/>
          </a:prstGeom>
        </p:spPr>
      </p:pic>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400050" y="1765299"/>
            <a:ext cx="2755900" cy="990600"/>
          </a:xfrm>
          <a:prstGeom prst="rect">
            <a:avLst/>
          </a:prstGeom>
        </p:spPr>
      </p:pic>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408517" y="3054350"/>
            <a:ext cx="2705100" cy="1104900"/>
          </a:xfrm>
          <a:prstGeom prst="rect">
            <a:avLst/>
          </a:prstGeom>
        </p:spPr>
      </p:pic>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533401" y="4159250"/>
            <a:ext cx="1930400" cy="368300"/>
          </a:xfrm>
          <a:prstGeom prst="rect">
            <a:avLst/>
          </a:prstGeom>
        </p:spPr>
      </p:pic>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893234" y="4650317"/>
            <a:ext cx="2006600" cy="368300"/>
          </a:xfrm>
          <a:prstGeom prst="rect">
            <a:avLst/>
          </a:prstGeom>
        </p:spPr>
      </p:pic>
      <p:pic>
        <p:nvPicPr>
          <p:cNvPr id="10" name="Picture 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4"/>
              <a:stretch>
                <a:fillRect/>
              </a:stretch>
            </p:blipFill>
          </mc:Choice>
          <mc:Fallback>
            <p:blipFill>
              <a:blip r:embed="rId15"/>
              <a:stretch>
                <a:fillRect/>
              </a:stretch>
            </p:blipFill>
          </mc:Fallback>
        </mc:AlternateContent>
        <p:spPr>
          <a:xfrm>
            <a:off x="1223433" y="5132917"/>
            <a:ext cx="2819400" cy="368300"/>
          </a:xfrm>
          <a:prstGeom prst="rect">
            <a:avLst/>
          </a:prstGeom>
        </p:spPr>
      </p:pic>
    </p:spTree>
    <p:extLst>
      <p:ext uri="{BB962C8B-B14F-4D97-AF65-F5344CB8AC3E}">
        <p14:creationId xmlns:p14="http://schemas.microsoft.com/office/powerpoint/2010/main" val="3014195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0-#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4D97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91515" y="1700332"/>
            <a:ext cx="8675370" cy="4931516"/>
          </a:xfrm>
          <a:noFill/>
        </p:spPr>
        <p:txBody>
          <a:bodyPr/>
          <a:lstStyle/>
          <a:p>
            <a:pPr>
              <a:buNone/>
            </a:pPr>
            <a:r>
              <a:rPr lang="en-US" sz="2600" dirty="0">
                <a:solidFill>
                  <a:srgbClr val="327ECE"/>
                </a:solidFill>
              </a:rPr>
              <a:t>Page 5: </a:t>
            </a:r>
            <a:r>
              <a:rPr lang="en-US" sz="2600" dirty="0"/>
              <a:t>Read page</a:t>
            </a:r>
          </a:p>
          <a:p>
            <a:pPr>
              <a:spcBef>
                <a:spcPts val="2400"/>
              </a:spcBef>
              <a:buNone/>
            </a:pPr>
            <a:r>
              <a:rPr lang="en-US" sz="2600" dirty="0">
                <a:solidFill>
                  <a:srgbClr val="327ECE"/>
                </a:solidFill>
              </a:rPr>
              <a:t>Page 6: </a:t>
            </a:r>
            <a:r>
              <a:rPr lang="en-US" sz="2600" dirty="0"/>
              <a:t>Read page</a:t>
            </a:r>
          </a:p>
          <a:p>
            <a:pPr lvl="1">
              <a:spcBef>
                <a:spcPts val="600"/>
              </a:spcBef>
              <a:buFont typeface="Calibri" panose="020F0502020204030204" pitchFamily="34" charset="0"/>
              <a:buChar char="—"/>
            </a:pPr>
            <a:r>
              <a:rPr lang="en-US" sz="2100" dirty="0"/>
              <a:t>In the slideshow, this page will present without the examples displayed inside the dog bowl. After having a discussion with the children about what they think are some examples of ways to take care of their mental health, move to the next slide where the ideas from the book will fly into place.</a:t>
            </a:r>
          </a:p>
          <a:p>
            <a:pPr>
              <a:spcBef>
                <a:spcPts val="2400"/>
              </a:spcBef>
              <a:buNone/>
            </a:pPr>
            <a:r>
              <a:rPr lang="en-US" sz="2600" dirty="0">
                <a:solidFill>
                  <a:srgbClr val="327ECE"/>
                </a:solidFill>
              </a:rPr>
              <a:t>Page 7: </a:t>
            </a:r>
            <a:r>
              <a:rPr lang="en-US" sz="2600" dirty="0"/>
              <a:t>Review photo page</a:t>
            </a:r>
          </a:p>
          <a:p>
            <a:pPr>
              <a:spcBef>
                <a:spcPts val="2400"/>
              </a:spcBef>
              <a:buNone/>
            </a:pPr>
            <a:r>
              <a:rPr lang="en-US" sz="2600" dirty="0">
                <a:solidFill>
                  <a:srgbClr val="327ECE"/>
                </a:solidFill>
              </a:rPr>
              <a:t>Page 8: </a:t>
            </a:r>
            <a:r>
              <a:rPr lang="en-US" sz="2600" dirty="0"/>
              <a:t>Read page with continued examples for discussion</a:t>
            </a:r>
          </a:p>
          <a:p>
            <a:pPr>
              <a:spcBef>
                <a:spcPts val="2400"/>
              </a:spcBef>
              <a:buNone/>
            </a:pPr>
            <a:endParaRPr lang="en-US" sz="2600" dirty="0"/>
          </a:p>
          <a:p>
            <a:pPr>
              <a:spcBef>
                <a:spcPts val="2400"/>
              </a:spcBef>
              <a:buNone/>
            </a:pPr>
            <a:endParaRPr lang="en-US" sz="2600" dirty="0">
              <a:solidFill>
                <a:srgbClr val="327ECE"/>
              </a:solidFill>
            </a:endParaRPr>
          </a:p>
        </p:txBody>
      </p:sp>
      <p:pic>
        <p:nvPicPr>
          <p:cNvPr id="4" name="Picture 3" descr="Gizmo Powerpoint headings.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520440" y="345440"/>
            <a:ext cx="2950464" cy="949960"/>
          </a:xfrm>
          <a:prstGeom prst="rect">
            <a:avLst/>
          </a:prstGeom>
        </p:spPr>
      </p:pic>
    </p:spTree>
    <p:extLst>
      <p:ext uri="{BB962C8B-B14F-4D97-AF65-F5344CB8AC3E}">
        <p14:creationId xmlns:p14="http://schemas.microsoft.com/office/powerpoint/2010/main" val="416054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advTm="9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0058400" cy="7772400"/>
          </a:xfrm>
          <a:prstGeom prst="rect">
            <a:avLst/>
          </a:prstGeom>
        </p:spPr>
      </p:pic>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9099550" y="6889750"/>
            <a:ext cx="508000" cy="533400"/>
          </a:xfrm>
          <a:prstGeom prst="rect">
            <a:avLst/>
          </a:prstGeom>
        </p:spPr>
      </p:pic>
      <p:grpSp>
        <p:nvGrpSpPr>
          <p:cNvPr id="2" name="Group 1">
            <a:extLst>
              <a:ext uri="{FF2B5EF4-FFF2-40B4-BE49-F238E27FC236}">
                <a16:creationId xmlns:a16="http://schemas.microsoft.com/office/drawing/2014/main" id="{4D1ED7D5-712D-4271-8A59-A237DCC75BCF}"/>
              </a:ext>
            </a:extLst>
          </p:cNvPr>
          <p:cNvGrpSpPr/>
          <p:nvPr/>
        </p:nvGrpSpPr>
        <p:grpSpPr>
          <a:xfrm>
            <a:off x="3601155" y="5204177"/>
            <a:ext cx="2856089" cy="1146175"/>
            <a:chOff x="3860800" y="5670550"/>
            <a:chExt cx="2387600" cy="749300"/>
          </a:xfrm>
        </p:grpSpPr>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3949700" y="5670550"/>
              <a:ext cx="2171700" cy="241300"/>
            </a:xfrm>
            <a:prstGeom prst="rect">
              <a:avLst/>
            </a:prstGeom>
          </p:spPr>
        </p:pic>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3860800" y="6064250"/>
              <a:ext cx="2387600" cy="355600"/>
            </a:xfrm>
            <a:prstGeom prst="rect">
              <a:avLst/>
            </a:prstGeom>
          </p:spPr>
        </p:pic>
      </p:grpSp>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2222500" y="6635750"/>
            <a:ext cx="5626100" cy="660400"/>
          </a:xfrm>
          <a:prstGeom prst="rect">
            <a:avLst/>
          </a:prstGeom>
        </p:spPr>
      </p:pic>
    </p:spTree>
    <p:extLst>
      <p:ext uri="{BB962C8B-B14F-4D97-AF65-F5344CB8AC3E}">
        <p14:creationId xmlns:p14="http://schemas.microsoft.com/office/powerpoint/2010/main" val="1663938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4" presetClass="entr" presetSubtype="10" fill="hold" nodeType="after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0"/>
            <a:ext cx="10058400" cy="7772400"/>
          </a:xfrm>
          <a:prstGeom prst="rect">
            <a:avLst/>
          </a:prstGeom>
        </p:spPr>
      </p:pic>
      <p:pic>
        <p:nvPicPr>
          <p:cNvPr id="15" name="Picture 1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2491318" y="605368"/>
            <a:ext cx="8039100" cy="6019800"/>
          </a:xfrm>
          <a:prstGeom prst="rect">
            <a:avLst/>
          </a:prstGeom>
        </p:spPr>
      </p:pic>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355600" y="6896100"/>
            <a:ext cx="508000" cy="533400"/>
          </a:xfrm>
          <a:prstGeom prst="rect">
            <a:avLst/>
          </a:prstGeom>
        </p:spPr>
      </p:pic>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463550" y="1028700"/>
            <a:ext cx="1536700" cy="2768600"/>
          </a:xfrm>
          <a:prstGeom prst="rect">
            <a:avLst/>
          </a:prstGeom>
        </p:spPr>
      </p:pic>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1200150" y="3524250"/>
            <a:ext cx="673100" cy="292100"/>
          </a:xfrm>
          <a:prstGeom prst="rect">
            <a:avLst/>
          </a:prstGeom>
        </p:spPr>
      </p:pic>
      <p:pic>
        <p:nvPicPr>
          <p:cNvPr id="10" name="Picture 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279400" y="3962400"/>
            <a:ext cx="1295400" cy="558800"/>
          </a:xfrm>
          <a:prstGeom prst="rect">
            <a:avLst/>
          </a:prstGeom>
        </p:spPr>
      </p:pic>
      <p:pic>
        <p:nvPicPr>
          <p:cNvPr id="11" name="Picture 1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4"/>
              <a:stretch>
                <a:fillRect/>
              </a:stretch>
            </p:blipFill>
          </mc:Choice>
          <mc:Fallback>
            <p:blipFill>
              <a:blip r:embed="rId15"/>
              <a:stretch>
                <a:fillRect/>
              </a:stretch>
            </p:blipFill>
          </mc:Fallback>
        </mc:AlternateContent>
        <p:spPr>
          <a:xfrm>
            <a:off x="285750" y="4464050"/>
            <a:ext cx="1968500" cy="571500"/>
          </a:xfrm>
          <a:prstGeom prst="rect">
            <a:avLst/>
          </a:prstGeom>
        </p:spPr>
      </p:pic>
      <p:pic>
        <p:nvPicPr>
          <p:cNvPr id="12" name="Picture 1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6"/>
              <a:stretch>
                <a:fillRect/>
              </a:stretch>
            </p:blipFill>
          </mc:Choice>
          <mc:Fallback>
            <p:blipFill>
              <a:blip r:embed="rId17"/>
              <a:stretch>
                <a:fillRect/>
              </a:stretch>
            </p:blipFill>
          </mc:Fallback>
        </mc:AlternateContent>
        <p:spPr>
          <a:xfrm>
            <a:off x="285750" y="4963584"/>
            <a:ext cx="2019300" cy="571500"/>
          </a:xfrm>
          <a:prstGeom prst="rect">
            <a:avLst/>
          </a:prstGeom>
        </p:spPr>
      </p:pic>
      <p:grpSp>
        <p:nvGrpSpPr>
          <p:cNvPr id="2" name="Group 1">
            <a:extLst>
              <a:ext uri="{FF2B5EF4-FFF2-40B4-BE49-F238E27FC236}">
                <a16:creationId xmlns:a16="http://schemas.microsoft.com/office/drawing/2014/main" id="{648C408E-46AA-447B-8858-D9521DE5D95B}"/>
              </a:ext>
            </a:extLst>
          </p:cNvPr>
          <p:cNvGrpSpPr/>
          <p:nvPr/>
        </p:nvGrpSpPr>
        <p:grpSpPr>
          <a:xfrm>
            <a:off x="277284" y="5486400"/>
            <a:ext cx="1816100" cy="1058333"/>
            <a:chOff x="277284" y="5486400"/>
            <a:chExt cx="1816100" cy="1058333"/>
          </a:xfrm>
        </p:grpSpPr>
        <p:pic>
          <p:nvPicPr>
            <p:cNvPr id="13" name="Picture 1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8"/>
                <a:stretch>
                  <a:fillRect/>
                </a:stretch>
              </p:blipFill>
            </mc:Choice>
            <mc:Fallback>
              <p:blipFill>
                <a:blip r:embed="rId19"/>
                <a:stretch>
                  <a:fillRect/>
                </a:stretch>
              </p:blipFill>
            </mc:Fallback>
          </mc:AlternateContent>
          <p:spPr>
            <a:xfrm>
              <a:off x="277284" y="5486400"/>
              <a:ext cx="1054100" cy="558800"/>
            </a:xfrm>
            <a:prstGeom prst="rect">
              <a:avLst/>
            </a:prstGeom>
          </p:spPr>
        </p:pic>
        <p:pic>
          <p:nvPicPr>
            <p:cNvPr id="14" name="Picture 1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0"/>
                <a:stretch>
                  <a:fillRect/>
                </a:stretch>
              </p:blipFill>
            </mc:Choice>
            <mc:Fallback>
              <p:blipFill>
                <a:blip r:embed="rId21"/>
                <a:stretch>
                  <a:fillRect/>
                </a:stretch>
              </p:blipFill>
            </mc:Fallback>
          </mc:AlternateContent>
          <p:spPr>
            <a:xfrm>
              <a:off x="277284" y="5985933"/>
              <a:ext cx="1816100" cy="558800"/>
            </a:xfrm>
            <a:prstGeom prst="rect">
              <a:avLst/>
            </a:prstGeom>
          </p:spPr>
        </p:pic>
      </p:grpSp>
      <p:sp>
        <p:nvSpPr>
          <p:cNvPr id="3" name="TextBox 2">
            <a:extLst>
              <a:ext uri="{FF2B5EF4-FFF2-40B4-BE49-F238E27FC236}">
                <a16:creationId xmlns:a16="http://schemas.microsoft.com/office/drawing/2014/main" id="{ABAE7567-F52C-45C7-93F0-D6665D7F72D6}"/>
              </a:ext>
            </a:extLst>
          </p:cNvPr>
          <p:cNvSpPr txBox="1"/>
          <p:nvPr/>
        </p:nvSpPr>
        <p:spPr>
          <a:xfrm>
            <a:off x="1485900" y="2057400"/>
            <a:ext cx="7086600" cy="3657600"/>
          </a:xfrm>
          <a:prstGeom prst="rect">
            <a:avLst/>
          </a:prstGeom>
          <a:solidFill>
            <a:srgbClr val="4D99B9"/>
          </a:solidFill>
        </p:spPr>
        <p:txBody>
          <a:bodyPr wrap="square" rtlCol="0" anchor="ctr">
            <a:spAutoFit/>
          </a:bodyPr>
          <a:lstStyle/>
          <a:p>
            <a:r>
              <a:rPr lang="en-US" dirty="0"/>
              <a:t>It is important that implementers are prepared to respond to potentially “inappropriate” responses, and redirect/guide children as needed.</a:t>
            </a:r>
          </a:p>
        </p:txBody>
      </p:sp>
    </p:spTree>
    <p:extLst>
      <p:ext uri="{BB962C8B-B14F-4D97-AF65-F5344CB8AC3E}">
        <p14:creationId xmlns:p14="http://schemas.microsoft.com/office/powerpoint/2010/main" val="2129078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0-#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0-#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49" presetClass="entr" presetSubtype="0" decel="100000" fill="hold" nodeType="afterEffect">
                                  <p:stCondLst>
                                    <p:cond delay="25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 calcmode="lin" valueType="num">
                                      <p:cBhvr>
                                        <p:cTn id="34" dur="500" fill="hold"/>
                                        <p:tgtEl>
                                          <p:spTgt spid="15"/>
                                        </p:tgtEl>
                                        <p:attrNameLst>
                                          <p:attrName>style.rotation</p:attrName>
                                        </p:attrNameLst>
                                      </p:cBhvr>
                                      <p:tavLst>
                                        <p:tav tm="0">
                                          <p:val>
                                            <p:fltVal val="360"/>
                                          </p:val>
                                        </p:tav>
                                        <p:tav tm="100000">
                                          <p:val>
                                            <p:fltVal val="0"/>
                                          </p:val>
                                        </p:tav>
                                      </p:tavLst>
                                    </p:anim>
                                    <p:animEffect transition="in" filter="fade">
                                      <p:cBhvr>
                                        <p:cTn id="35" dur="500"/>
                                        <p:tgtEl>
                                          <p:spTgt spid="15"/>
                                        </p:tgtEl>
                                      </p:cBhvr>
                                    </p:animEffect>
                                  </p:childTnLst>
                                </p:cTn>
                              </p:par>
                            </p:childTnLst>
                          </p:cTn>
                        </p:par>
                        <p:par>
                          <p:cTn id="36" fill="hold">
                            <p:stCondLst>
                              <p:cond delay="3750"/>
                            </p:stCondLst>
                            <p:childTnLst>
                              <p:par>
                                <p:cTn id="37" presetID="32" presetClass="emph" presetSubtype="0" fill="hold" nodeType="afterEffect">
                                  <p:stCondLst>
                                    <p:cond delay="0"/>
                                  </p:stCondLst>
                                  <p:childTnLst>
                                    <p:animRot by="120000">
                                      <p:cBhvr>
                                        <p:cTn id="38" dur="100" fill="hold">
                                          <p:stCondLst>
                                            <p:cond delay="0"/>
                                          </p:stCondLst>
                                        </p:cTn>
                                        <p:tgtEl>
                                          <p:spTgt spid="15"/>
                                        </p:tgtEl>
                                        <p:attrNameLst>
                                          <p:attrName>r</p:attrName>
                                        </p:attrNameLst>
                                      </p:cBhvr>
                                    </p:animRot>
                                    <p:animRot by="-240000">
                                      <p:cBhvr>
                                        <p:cTn id="39" dur="200" fill="hold">
                                          <p:stCondLst>
                                            <p:cond delay="200"/>
                                          </p:stCondLst>
                                        </p:cTn>
                                        <p:tgtEl>
                                          <p:spTgt spid="15"/>
                                        </p:tgtEl>
                                        <p:attrNameLst>
                                          <p:attrName>r</p:attrName>
                                        </p:attrNameLst>
                                      </p:cBhvr>
                                    </p:animRot>
                                    <p:animRot by="240000">
                                      <p:cBhvr>
                                        <p:cTn id="40" dur="200" fill="hold">
                                          <p:stCondLst>
                                            <p:cond delay="400"/>
                                          </p:stCondLst>
                                        </p:cTn>
                                        <p:tgtEl>
                                          <p:spTgt spid="15"/>
                                        </p:tgtEl>
                                        <p:attrNameLst>
                                          <p:attrName>r</p:attrName>
                                        </p:attrNameLst>
                                      </p:cBhvr>
                                    </p:animRot>
                                    <p:animRot by="-240000">
                                      <p:cBhvr>
                                        <p:cTn id="41" dur="200" fill="hold">
                                          <p:stCondLst>
                                            <p:cond delay="600"/>
                                          </p:stCondLst>
                                        </p:cTn>
                                        <p:tgtEl>
                                          <p:spTgt spid="15"/>
                                        </p:tgtEl>
                                        <p:attrNameLst>
                                          <p:attrName>r</p:attrName>
                                        </p:attrNameLst>
                                      </p:cBhvr>
                                    </p:animRot>
                                    <p:animRot by="120000">
                                      <p:cBhvr>
                                        <p:cTn id="42" dur="200" fill="hold">
                                          <p:stCondLst>
                                            <p:cond delay="800"/>
                                          </p:stCondLst>
                                        </p:cTn>
                                        <p:tgtEl>
                                          <p:spTgt spid="15"/>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 calcmode="lin" valueType="num">
                                      <p:cBhvr>
                                        <p:cTn id="49" dur="500" fill="hold"/>
                                        <p:tgtEl>
                                          <p:spTgt spid="3"/>
                                        </p:tgtEl>
                                        <p:attrNameLst>
                                          <p:attrName>style.rotation</p:attrName>
                                        </p:attrNameLst>
                                      </p:cBhvr>
                                      <p:tavLst>
                                        <p:tav tm="0">
                                          <p:val>
                                            <p:fltVal val="360"/>
                                          </p:val>
                                        </p:tav>
                                        <p:tav tm="100000">
                                          <p:val>
                                            <p:fltVal val="0"/>
                                          </p:val>
                                        </p:tav>
                                      </p:tavLst>
                                    </p:anim>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D979"/>
        </a:solidFill>
        <a:effectLst/>
      </p:bgPr>
    </p:bg>
    <p:spTree>
      <p:nvGrpSpPr>
        <p:cNvPr id="1" name=""/>
        <p:cNvGrpSpPr/>
        <p:nvPr/>
      </p:nvGrpSpPr>
      <p:grpSpPr>
        <a:xfrm>
          <a:off x="0" y="0"/>
          <a:ext cx="0" cy="0"/>
          <a:chOff x="0" y="0"/>
          <a:chExt cx="0" cy="0"/>
        </a:xfrm>
      </p:grpSpPr>
      <p:pic>
        <p:nvPicPr>
          <p:cNvPr id="6" name="Picture 5" descr="Gizmo Powerpoint heading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83030" y="518160"/>
            <a:ext cx="7292340" cy="690880"/>
          </a:xfrm>
          <a:prstGeom prst="rect">
            <a:avLst/>
          </a:prstGeom>
        </p:spPr>
      </p:pic>
      <p:pic>
        <p:nvPicPr>
          <p:cNvPr id="9" name="Picture 8" descr="Gizmo Powerpoint headings.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08760" y="1203960"/>
            <a:ext cx="7292340" cy="695960"/>
          </a:xfrm>
          <a:prstGeom prst="rect">
            <a:avLst/>
          </a:prstGeom>
        </p:spPr>
      </p:pic>
      <p:pic>
        <p:nvPicPr>
          <p:cNvPr id="7" name="Picture 6" descr="A picture containing text, indoor, dog&#10;&#10;Description automatically generated">
            <a:extLst>
              <a:ext uri="{FF2B5EF4-FFF2-40B4-BE49-F238E27FC236}">
                <a16:creationId xmlns:a16="http://schemas.microsoft.com/office/drawing/2014/main" id="{BE241FFC-F564-5B4C-A5D3-67111F8792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56982" y="2465118"/>
            <a:ext cx="5975438" cy="46114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2744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advTm="9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0"/>
            <a:ext cx="10058400" cy="7772400"/>
          </a:xfrm>
          <a:prstGeom prst="rect">
            <a:avLst/>
          </a:prstGeom>
        </p:spPr>
      </p:pic>
      <p:pic>
        <p:nvPicPr>
          <p:cNvPr id="15" name="Picture 1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2491318" y="605368"/>
            <a:ext cx="8039100" cy="6019800"/>
          </a:xfrm>
          <a:prstGeom prst="rect">
            <a:avLst/>
          </a:prstGeom>
        </p:spPr>
      </p:pic>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355600" y="6896100"/>
            <a:ext cx="508000" cy="533400"/>
          </a:xfrm>
          <a:prstGeom prst="rect">
            <a:avLst/>
          </a:prstGeom>
        </p:spPr>
      </p:pic>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463550" y="1028700"/>
            <a:ext cx="1536700" cy="2768600"/>
          </a:xfrm>
          <a:prstGeom prst="rect">
            <a:avLst/>
          </a:prstGeom>
        </p:spPr>
      </p:pic>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1200150" y="3524250"/>
            <a:ext cx="673100" cy="292100"/>
          </a:xfrm>
          <a:prstGeom prst="rect">
            <a:avLst/>
          </a:prstGeom>
        </p:spPr>
      </p:pic>
      <p:pic>
        <p:nvPicPr>
          <p:cNvPr id="10" name="Picture 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279400" y="3962400"/>
            <a:ext cx="1295400" cy="558800"/>
          </a:xfrm>
          <a:prstGeom prst="rect">
            <a:avLst/>
          </a:prstGeom>
        </p:spPr>
      </p:pic>
      <p:pic>
        <p:nvPicPr>
          <p:cNvPr id="11" name="Picture 1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4"/>
              <a:stretch>
                <a:fillRect/>
              </a:stretch>
            </p:blipFill>
          </mc:Choice>
          <mc:Fallback>
            <p:blipFill>
              <a:blip r:embed="rId15"/>
              <a:stretch>
                <a:fillRect/>
              </a:stretch>
            </p:blipFill>
          </mc:Fallback>
        </mc:AlternateContent>
        <p:spPr>
          <a:xfrm>
            <a:off x="285750" y="4464050"/>
            <a:ext cx="1968500" cy="571500"/>
          </a:xfrm>
          <a:prstGeom prst="rect">
            <a:avLst/>
          </a:prstGeom>
        </p:spPr>
      </p:pic>
      <p:pic>
        <p:nvPicPr>
          <p:cNvPr id="12" name="Picture 1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6"/>
              <a:stretch>
                <a:fillRect/>
              </a:stretch>
            </p:blipFill>
          </mc:Choice>
          <mc:Fallback>
            <p:blipFill>
              <a:blip r:embed="rId17"/>
              <a:stretch>
                <a:fillRect/>
              </a:stretch>
            </p:blipFill>
          </mc:Fallback>
        </mc:AlternateContent>
        <p:spPr>
          <a:xfrm>
            <a:off x="285750" y="4963584"/>
            <a:ext cx="2019300" cy="571500"/>
          </a:xfrm>
          <a:prstGeom prst="rect">
            <a:avLst/>
          </a:prstGeom>
        </p:spPr>
      </p:pic>
      <p:pic>
        <p:nvPicPr>
          <p:cNvPr id="13" name="Picture 1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8"/>
              <a:stretch>
                <a:fillRect/>
              </a:stretch>
            </p:blipFill>
          </mc:Choice>
          <mc:Fallback>
            <p:blipFill>
              <a:blip r:embed="rId19"/>
              <a:stretch>
                <a:fillRect/>
              </a:stretch>
            </p:blipFill>
          </mc:Fallback>
        </mc:AlternateContent>
        <p:spPr>
          <a:xfrm>
            <a:off x="277284" y="5486400"/>
            <a:ext cx="1054100" cy="558800"/>
          </a:xfrm>
          <a:prstGeom prst="rect">
            <a:avLst/>
          </a:prstGeom>
        </p:spPr>
      </p:pic>
      <p:pic>
        <p:nvPicPr>
          <p:cNvPr id="14" name="Picture 1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0"/>
              <a:stretch>
                <a:fillRect/>
              </a:stretch>
            </p:blipFill>
          </mc:Choice>
          <mc:Fallback>
            <p:blipFill>
              <a:blip r:embed="rId21"/>
              <a:stretch>
                <a:fillRect/>
              </a:stretch>
            </p:blipFill>
          </mc:Fallback>
        </mc:AlternateContent>
        <p:spPr>
          <a:xfrm>
            <a:off x="277284" y="5985933"/>
            <a:ext cx="1816100" cy="558800"/>
          </a:xfrm>
          <a:prstGeom prst="rect">
            <a:avLst/>
          </a:prstGeom>
        </p:spPr>
      </p:pic>
      <p:pic>
        <p:nvPicPr>
          <p:cNvPr id="16" name="Picture 1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2"/>
              <a:stretch>
                <a:fillRect/>
              </a:stretch>
            </p:blipFill>
          </mc:Choice>
          <mc:Fallback>
            <p:blipFill>
              <a:blip r:embed="rId23"/>
              <a:stretch>
                <a:fillRect/>
              </a:stretch>
            </p:blipFill>
          </mc:Fallback>
        </mc:AlternateContent>
        <p:spPr>
          <a:xfrm>
            <a:off x="3259667" y="1970617"/>
            <a:ext cx="2590800" cy="901700"/>
          </a:xfrm>
          <a:prstGeom prst="rect">
            <a:avLst/>
          </a:prstGeom>
        </p:spPr>
      </p:pic>
      <p:pic>
        <p:nvPicPr>
          <p:cNvPr id="17" name="Picture 1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4"/>
              <a:stretch>
                <a:fillRect/>
              </a:stretch>
            </p:blipFill>
          </mc:Choice>
          <mc:Fallback>
            <p:blipFill>
              <a:blip r:embed="rId25"/>
              <a:stretch>
                <a:fillRect/>
              </a:stretch>
            </p:blipFill>
          </mc:Fallback>
        </mc:AlternateContent>
        <p:spPr>
          <a:xfrm>
            <a:off x="4121150" y="2222500"/>
            <a:ext cx="2628900" cy="1143000"/>
          </a:xfrm>
          <a:prstGeom prst="rect">
            <a:avLst/>
          </a:prstGeom>
        </p:spPr>
      </p:pic>
      <p:pic>
        <p:nvPicPr>
          <p:cNvPr id="18" name="Picture 17"/>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3621616" y="3346803"/>
            <a:ext cx="2677583" cy="539397"/>
          </a:xfrm>
          <a:prstGeom prst="rect">
            <a:avLst/>
          </a:prstGeom>
        </p:spPr>
      </p:pic>
      <p:pic>
        <p:nvPicPr>
          <p:cNvPr id="19" name="Picture 1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8"/>
              <a:stretch>
                <a:fillRect/>
              </a:stretch>
            </p:blipFill>
          </mc:Choice>
          <mc:Fallback>
            <p:blipFill>
              <a:blip r:embed="rId29"/>
              <a:stretch>
                <a:fillRect/>
              </a:stretch>
            </p:blipFill>
          </mc:Fallback>
        </mc:AlternateContent>
        <p:spPr>
          <a:xfrm>
            <a:off x="6189133" y="1543050"/>
            <a:ext cx="1117600" cy="1079500"/>
          </a:xfrm>
          <a:prstGeom prst="rect">
            <a:avLst/>
          </a:prstGeom>
        </p:spPr>
      </p:pic>
      <p:pic>
        <p:nvPicPr>
          <p:cNvPr id="20" name="Picture 19"/>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7082367" y="2190747"/>
            <a:ext cx="1906668" cy="632883"/>
          </a:xfrm>
          <a:prstGeom prst="rect">
            <a:avLst/>
          </a:prstGeom>
        </p:spPr>
      </p:pic>
      <p:pic>
        <p:nvPicPr>
          <p:cNvPr id="21" name="Picture 20"/>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6212416" y="2933700"/>
            <a:ext cx="1619578" cy="348192"/>
          </a:xfrm>
          <a:prstGeom prst="rect">
            <a:avLst/>
          </a:prstGeom>
        </p:spPr>
      </p:pic>
      <p:pic>
        <p:nvPicPr>
          <p:cNvPr id="22" name="Picture 21"/>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6631516" y="3134781"/>
            <a:ext cx="2755900" cy="751419"/>
          </a:xfrm>
          <a:prstGeom prst="rect">
            <a:avLst/>
          </a:prstGeom>
        </p:spPr>
      </p:pic>
      <p:pic>
        <p:nvPicPr>
          <p:cNvPr id="23" name="Picture 2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6"/>
              <a:stretch>
                <a:fillRect/>
              </a:stretch>
            </p:blipFill>
          </mc:Choice>
          <mc:Fallback>
            <p:blipFill>
              <a:blip r:embed="rId37"/>
              <a:stretch>
                <a:fillRect/>
              </a:stretch>
            </p:blipFill>
          </mc:Fallback>
        </mc:AlternateContent>
        <p:spPr>
          <a:xfrm rot="1195146">
            <a:off x="5556249" y="3200400"/>
            <a:ext cx="1282700" cy="558800"/>
          </a:xfrm>
          <a:prstGeom prst="rect">
            <a:avLst/>
          </a:prstGeom>
        </p:spPr>
      </p:pic>
      <p:pic>
        <p:nvPicPr>
          <p:cNvPr id="24" name="Picture 2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8"/>
              <a:stretch>
                <a:fillRect/>
              </a:stretch>
            </p:blipFill>
          </mc:Choice>
          <mc:Fallback>
            <p:blipFill>
              <a:blip r:embed="rId39"/>
              <a:stretch>
                <a:fillRect/>
              </a:stretch>
            </p:blipFill>
          </mc:Fallback>
        </mc:AlternateContent>
        <p:spPr>
          <a:xfrm rot="420718">
            <a:off x="5416551" y="2032000"/>
            <a:ext cx="1054100" cy="508000"/>
          </a:xfrm>
          <a:prstGeom prst="rect">
            <a:avLst/>
          </a:prstGeom>
        </p:spPr>
      </p:pic>
    </p:spTree>
    <p:extLst>
      <p:ext uri="{BB962C8B-B14F-4D97-AF65-F5344CB8AC3E}">
        <p14:creationId xmlns:p14="http://schemas.microsoft.com/office/powerpoint/2010/main" val="1540578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37" presetClass="path" presetSubtype="0" accel="50000" decel="50000" fill="hold" nodeType="withEffect">
                                  <p:stCondLst>
                                    <p:cond delay="0"/>
                                  </p:stCondLst>
                                  <p:childTnLst>
                                    <p:animMotion origin="layout" path="M 0.56565 0.25246 L 0.45138 0.04514 C 0.42834 -4.90196E-6 0.38525 -0.0386 0.33601 -0.06147 C 0.27919 -0.08578 0.22869 -0.08843 0.18971 -0.07148 L 4.29293E-6 -4.90196E-6 " pathEditMode="relative" rAng="11940000" ptsTypes="AAAAA">
                                      <p:cBhvr>
                                        <p:cTn id="8" dur="2000" fill="hold"/>
                                        <p:tgtEl>
                                          <p:spTgt spid="17"/>
                                        </p:tgtEl>
                                        <p:attrNameLst>
                                          <p:attrName>ppt_x</p:attrName>
                                          <p:attrName>ppt_y</p:attrName>
                                        </p:attrNameLst>
                                      </p:cBhvr>
                                      <p:rCtr x="-25758" y="-22059"/>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37" presetClass="path" presetSubtype="0" accel="50000" decel="50000" fill="hold" nodeType="withEffect">
                                  <p:stCondLst>
                                    <p:cond delay="0"/>
                                  </p:stCondLst>
                                  <p:childTnLst>
                                    <p:animMotion origin="layout" path="M 0.30824 0.12929 L 0.20549 0.17463 C 0.18387 0.18566 0.15562 0.18423 0.12816 0.17259 C 0.09738 0.16033 0.07544 0.1397 0.06266 0.11458 L -0.00016 -0.00041 " pathEditMode="relative" rAng="11880000" ptsTypes="AAAAA">
                                      <p:cBhvr>
                                        <p:cTn id="13" dur="2000" fill="hold"/>
                                        <p:tgtEl>
                                          <p:spTgt spid="20"/>
                                        </p:tgtEl>
                                        <p:attrNameLst>
                                          <p:attrName>ppt_x</p:attrName>
                                          <p:attrName>ppt_y</p:attrName>
                                        </p:attrNameLst>
                                      </p:cBhvr>
                                      <p:rCtr x="-16777" y="-1083"/>
                                    </p:animMotion>
                                  </p:childTnLst>
                                </p:cTn>
                              </p:par>
                            </p:childTnLst>
                          </p:cTn>
                        </p:par>
                        <p:par>
                          <p:cTn id="14" fill="hold">
                            <p:stCondLst>
                              <p:cond delay="4000"/>
                            </p:stCondLst>
                            <p:childTnLst>
                              <p:par>
                                <p:cTn id="15" presetID="1"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37" presetClass="path" presetSubtype="0" accel="50000" decel="50000" fill="hold" nodeType="withEffect">
                                  <p:stCondLst>
                                    <p:cond delay="0"/>
                                  </p:stCondLst>
                                  <p:childTnLst>
                                    <p:animMotion origin="layout" path="M -0.56156 0.28431 C -0.53062 0.35825 -0.58192 0.32271 -0.48391 0.41054 C -0.34675 0.43811 -0.35607 0.44158 -0.29862 0.44669 C -0.2418 0.452 -0.21291 0.5047 -0.14095 0.4422 C -0.03346 0.35212 -0.10843 0.09211 -0.00032 -0.00021 " pathEditMode="relative" rAng="13080000" ptsTypes="AAAAA">
                                      <p:cBhvr>
                                        <p:cTn id="18" dur="2000" fill="hold"/>
                                        <p:tgtEl>
                                          <p:spTgt spid="18"/>
                                        </p:tgtEl>
                                        <p:attrNameLst>
                                          <p:attrName>ppt_x</p:attrName>
                                          <p:attrName>ppt_y</p:attrName>
                                        </p:attrNameLst>
                                      </p:cBhvr>
                                      <p:rCtr x="31282" y="-8415"/>
                                    </p:animMotion>
                                  </p:childTnLst>
                                </p:cTn>
                              </p:par>
                            </p:childTnLst>
                          </p:cTn>
                        </p:par>
                        <p:par>
                          <p:cTn id="19" fill="hold">
                            <p:stCondLst>
                              <p:cond delay="6000"/>
                            </p:stCondLst>
                            <p:childTnLst>
                              <p:par>
                                <p:cTn id="20" presetID="1"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par>
                                <p:cTn id="22" presetID="37" presetClass="path" presetSubtype="0" accel="50000" decel="50000" fill="hold" nodeType="withEffect">
                                  <p:stCondLst>
                                    <p:cond delay="0"/>
                                  </p:stCondLst>
                                  <p:childTnLst>
                                    <p:animMotion origin="layout" path="M 1.9697E-6 -3.85621E-6 L 0.11269 0.07067 C 0.13605 0.08661 0.17124 0.09539 0.20833 0.09539 C 0.25031 0.09539 0.28393 0.08661 0.30729 0.07067 L 0.42014 -3.85621E-6 " pathEditMode="relative" rAng="0" ptsTypes="AAAAA">
                                      <p:cBhvr>
                                        <p:cTn id="23" dur="2000" spd="-100000" fill="hold"/>
                                        <p:tgtEl>
                                          <p:spTgt spid="19"/>
                                        </p:tgtEl>
                                        <p:attrNameLst>
                                          <p:attrName>ppt_x</p:attrName>
                                          <p:attrName>ppt_y</p:attrName>
                                        </p:attrNameLst>
                                      </p:cBhvr>
                                      <p:rCtr x="21007" y="4759"/>
                                    </p:animMotion>
                                  </p:childTnLst>
                                </p:cTn>
                              </p:par>
                            </p:childTnLst>
                          </p:cTn>
                        </p:par>
                        <p:par>
                          <p:cTn id="24" fill="hold">
                            <p:stCondLst>
                              <p:cond delay="80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44" presetClass="path" presetSubtype="0" accel="50000" decel="50000" fill="hold" nodeType="withEffect">
                                  <p:stCondLst>
                                    <p:cond delay="0"/>
                                  </p:stCondLst>
                                  <p:childTnLst>
                                    <p:animMotion origin="layout" path="M -1.61616E-6 -0.00061 C 0.02226 -0.01429 0.01468 0.02308 0.04909 0.01818 C 0.08097 0.01369 0.05777 0.02472 0.08018 0.01471 C 0.10243 0.0047 0.14994 0.00674 0.18292 -0.04126 C 0.2893 -0.14992 0.08618 -0.5435 0.10859 -0.53002 " pathEditMode="relative" rAng="0" ptsTypes="AAAAA">
                                      <p:cBhvr>
                                        <p:cTn id="28" dur="2000" spd="-100000" fill="hold"/>
                                        <p:tgtEl>
                                          <p:spTgt spid="23"/>
                                        </p:tgtEl>
                                        <p:attrNameLst>
                                          <p:attrName>ppt_x</p:attrName>
                                          <p:attrName>ppt_y</p:attrName>
                                        </p:attrNameLst>
                                      </p:cBhvr>
                                      <p:rCtr x="10701" y="-25511"/>
                                    </p:animMotion>
                                  </p:childTnLst>
                                </p:cTn>
                              </p:par>
                            </p:childTnLst>
                          </p:cTn>
                        </p:par>
                        <p:par>
                          <p:cTn id="29" fill="hold">
                            <p:stCondLst>
                              <p:cond delay="10000"/>
                            </p:stCondLst>
                            <p:childTnLst>
                              <p:par>
                                <p:cTn id="30" presetID="1"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37" presetClass="path" presetSubtype="0" accel="50000" decel="50000" fill="hold" nodeType="withEffect">
                                  <p:stCondLst>
                                    <p:cond delay="0"/>
                                  </p:stCondLst>
                                  <p:childTnLst>
                                    <p:animMotion origin="layout" path="M -0.00111 -0.00082 C 0.02115 0.01246 -0.05082 0.0723 -0.10148 0.06842 C -0.1643 0.03513 -0.14378 0.01225 -0.1684 -0.05147 C -0.19302 -0.1152 -0.31092 -0.28125 -0.35022 -0.31312 C -0.37816 -0.36275 -0.33886 -0.34314 -0.31645 -0.35723 " pathEditMode="relative" rAng="0" ptsTypes="AAAAA">
                                      <p:cBhvr>
                                        <p:cTn id="33" dur="2000" spd="-100000" fill="hold"/>
                                        <p:tgtEl>
                                          <p:spTgt spid="24"/>
                                        </p:tgtEl>
                                        <p:attrNameLst>
                                          <p:attrName>ppt_x</p:attrName>
                                          <p:attrName>ppt_y</p:attrName>
                                        </p:attrNameLst>
                                      </p:cBhvr>
                                      <p:rCtr x="-17724" y="-14359"/>
                                    </p:animMotion>
                                  </p:childTnLst>
                                </p:cTn>
                              </p:par>
                            </p:childTnLst>
                          </p:cTn>
                        </p:par>
                        <p:par>
                          <p:cTn id="34" fill="hold">
                            <p:stCondLst>
                              <p:cond delay="12000"/>
                            </p:stCondLst>
                            <p:childTnLst>
                              <p:par>
                                <p:cTn id="35" presetID="1" presetClass="entr" presetSubtype="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58" presetClass="path" presetSubtype="0" accel="50000" decel="50000" fill="hold" nodeType="withEffect">
                                  <p:stCondLst>
                                    <p:cond delay="0"/>
                                  </p:stCondLst>
                                  <p:childTnLst>
                                    <p:animMotion origin="layout" path="M -0.00094 -4.05229E-6 L 0.08839 0.17586 C 0.10859 0.21283 0.12011 0.26757 0.12011 0.32558 C 0.12011 0.39155 0.10859 0.44363 0.08839 0.4806 L -0.00094 0.65666 " pathEditMode="relative" rAng="0" ptsTypes="AAAAA">
                                      <p:cBhvr>
                                        <p:cTn id="38" dur="2000" spd="-100000" fill="hold"/>
                                        <p:tgtEl>
                                          <p:spTgt spid="21"/>
                                        </p:tgtEl>
                                        <p:attrNameLst>
                                          <p:attrName>ppt_x</p:attrName>
                                          <p:attrName>ppt_y</p:attrName>
                                        </p:attrNameLst>
                                      </p:cBhvr>
                                      <p:rCtr x="6045" y="32823"/>
                                    </p:animMotion>
                                  </p:childTnLst>
                                </p:cTn>
                              </p:par>
                            </p:childTnLst>
                          </p:cTn>
                        </p:par>
                        <p:par>
                          <p:cTn id="39" fill="hold">
                            <p:stCondLst>
                              <p:cond delay="14000"/>
                            </p:stCondLst>
                            <p:childTnLst>
                              <p:par>
                                <p:cTn id="40" presetID="1" presetClass="entr" presetSubtype="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par>
                                <p:cTn id="42" presetID="37" presetClass="path" presetSubtype="0" accel="50000" decel="50000" fill="hold" nodeType="withEffect">
                                  <p:stCondLst>
                                    <p:cond delay="0"/>
                                  </p:stCondLst>
                                  <p:childTnLst>
                                    <p:animMotion origin="layout" path="M -3.68687E-6 -3.13725E-6 L 0.06661 0.03901 C 0.08065 0.0478 0.15815 0.08906 0.17709 0.1395 C 0.21181 0.31495 0.19524 0.31332 0.16983 0.41728 C 0.14836 0.53881 0.07466 0.59661 0.09707 0.58313 " pathEditMode="relative" rAng="0" ptsTypes="AAAAA">
                                      <p:cBhvr>
                                        <p:cTn id="43" dur="2000" spd="-100000" fill="hold"/>
                                        <p:tgtEl>
                                          <p:spTgt spid="22"/>
                                        </p:tgtEl>
                                        <p:attrNameLst>
                                          <p:attrName>ppt_x</p:attrName>
                                          <p:attrName>ppt_y</p:attrName>
                                        </p:attrNameLst>
                                      </p:cBhvr>
                                      <p:rCtr x="9848" y="29248"/>
                                    </p:animMotion>
                                  </p:childTnLst>
                                </p:cTn>
                              </p:par>
                            </p:childTnLst>
                          </p:cTn>
                        </p:par>
                        <p:par>
                          <p:cTn id="44" fill="hold">
                            <p:stCondLst>
                              <p:cond delay="16000"/>
                            </p:stCondLst>
                            <p:childTnLst>
                              <p:par>
                                <p:cTn id="45" presetID="1"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37" presetClass="path" presetSubtype="0" accel="50000" decel="50000" fill="hold" nodeType="withEffect">
                                  <p:stCondLst>
                                    <p:cond delay="0"/>
                                  </p:stCondLst>
                                  <p:childTnLst>
                                    <p:animMotion origin="layout" path="M 6.56566E-7 -3.26797E-6 C 0.02194 0.01348 0.02083 0.04861 0.04293 0.06189 C 0.08744 0.07088 0.09785 0.06904 0.12342 0.05413 C 0.14915 0.03942 0.1935 0.00981 0.19728 -0.02675 C 0.2691 -0.15175 0.16446 -0.38603 0.18655 -0.39971 " pathEditMode="relative" rAng="0" ptsTypes="AAAAA">
                                      <p:cBhvr>
                                        <p:cTn id="48" dur="2000" spd="-100000" fill="hold"/>
                                        <p:tgtEl>
                                          <p:spTgt spid="16"/>
                                        </p:tgtEl>
                                        <p:attrNameLst>
                                          <p:attrName>ppt_x</p:attrName>
                                          <p:attrName>ppt_y</p:attrName>
                                        </p:attrNameLst>
                                      </p:cBhvr>
                                      <p:rCtr x="11143" y="-166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0"/>
            <a:ext cx="10058400" cy="77724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659716" y="0"/>
            <a:ext cx="6398684" cy="6140451"/>
          </a:xfrm>
          <a:prstGeom prst="rect">
            <a:avLst/>
          </a:prstGeom>
        </p:spPr>
      </p:pic>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9110133" y="6887633"/>
            <a:ext cx="508000" cy="533400"/>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5008031" y="33866"/>
            <a:ext cx="4851400" cy="5317070"/>
          </a:xfrm>
          <a:prstGeom prst="rect">
            <a:avLst/>
          </a:prstGeom>
        </p:spPr>
      </p:pic>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118531" y="-239184"/>
            <a:ext cx="3556000" cy="3543300"/>
          </a:xfrm>
          <a:prstGeom prst="rect">
            <a:avLst/>
          </a:prstGeom>
        </p:spPr>
      </p:pic>
      <p:pic>
        <p:nvPicPr>
          <p:cNvPr id="7" name="Picture 6"/>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0" y="910168"/>
            <a:ext cx="8760883" cy="6862232"/>
          </a:xfrm>
          <a:prstGeom prst="rect">
            <a:avLst/>
          </a:prstGeom>
        </p:spPr>
      </p:pic>
      <p:pic>
        <p:nvPicPr>
          <p:cNvPr id="11" name="Picture 10"/>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736600" y="2476500"/>
            <a:ext cx="5867400" cy="5346700"/>
          </a:xfrm>
          <a:prstGeom prst="rect">
            <a:avLst/>
          </a:prstGeom>
        </p:spPr>
      </p:pic>
      <p:pic>
        <p:nvPicPr>
          <p:cNvPr id="12" name="Picture 1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6"/>
              <a:stretch>
                <a:fillRect/>
              </a:stretch>
            </p:blipFill>
          </mc:Choice>
          <mc:Fallback>
            <p:blipFill>
              <a:blip r:embed="rId17"/>
              <a:stretch>
                <a:fillRect/>
              </a:stretch>
            </p:blipFill>
          </mc:Fallback>
        </mc:AlternateContent>
        <p:spPr>
          <a:xfrm>
            <a:off x="476250" y="476250"/>
            <a:ext cx="2171700" cy="2171700"/>
          </a:xfrm>
          <a:prstGeom prst="rect">
            <a:avLst/>
          </a:prstGeom>
        </p:spPr>
      </p:pic>
    </p:spTree>
    <p:extLst>
      <p:ext uri="{BB962C8B-B14F-4D97-AF65-F5344CB8AC3E}">
        <p14:creationId xmlns:p14="http://schemas.microsoft.com/office/powerpoint/2010/main" val="1513816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1168 -0.02778 L 0.2339 0.7982 " pathEditMode="relative" ptsTypes="AA">
                                      <p:cBhvr>
                                        <p:cTn id="8" dur="1000" spd="-100000" fill="hold"/>
                                        <p:tgtEl>
                                          <p:spTgt spid="10"/>
                                        </p:tgtEl>
                                        <p:attrNameLst>
                                          <p:attrName>ppt_x</p:attrName>
                                          <p:attrName>ppt_y</p:attrName>
                                        </p:attrNameLst>
                                      </p:cBhvr>
                                    </p:animMotion>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1.0101E-6 -1.69935E-6 L 0.16714 0.71283 " pathEditMode="relative" rAng="0" ptsTypes="AA">
                                      <p:cBhvr>
                                        <p:cTn id="13" dur="1000" spd="-100000" fill="hold"/>
                                        <p:tgtEl>
                                          <p:spTgt spid="11"/>
                                        </p:tgtEl>
                                        <p:attrNameLst>
                                          <p:attrName>ppt_x</p:attrName>
                                          <p:attrName>ppt_y</p:attrName>
                                        </p:attrNameLst>
                                      </p:cBhvr>
                                      <p:rCtr x="8349" y="35641"/>
                                    </p:animMotion>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42" presetClass="path" presetSubtype="0" accel="50000" decel="50000" fill="hold" nodeType="withEffect">
                                  <p:stCondLst>
                                    <p:cond delay="0"/>
                                  </p:stCondLst>
                                  <p:childTnLst>
                                    <p:animMotion origin="layout" path="M -3.0303E-6 -3.92157E-7 L 0.01642 0.96099 " pathEditMode="relative" rAng="0" ptsTypes="AA">
                                      <p:cBhvr>
                                        <p:cTn id="18" dur="1000" spd="-100000" fill="hold"/>
                                        <p:tgtEl>
                                          <p:spTgt spid="12"/>
                                        </p:tgtEl>
                                        <p:attrNameLst>
                                          <p:attrName>ppt_x</p:attrName>
                                          <p:attrName>ppt_y</p:attrName>
                                        </p:attrNameLst>
                                      </p:cBhvr>
                                      <p:rCtr x="821" y="480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4D97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1295400"/>
            <a:ext cx="9052560" cy="6324600"/>
          </a:xfrm>
        </p:spPr>
        <p:txBody>
          <a:bodyPr>
            <a:normAutofit/>
          </a:bodyPr>
          <a:lstStyle/>
          <a:p>
            <a:pPr>
              <a:spcBef>
                <a:spcPts val="2400"/>
              </a:spcBef>
              <a:buNone/>
            </a:pPr>
            <a:r>
              <a:rPr lang="en-US" sz="2600" dirty="0">
                <a:solidFill>
                  <a:srgbClr val="327ECE"/>
                </a:solidFill>
              </a:rPr>
              <a:t>Page 9: </a:t>
            </a:r>
            <a:r>
              <a:rPr lang="en-US" sz="2600" dirty="0"/>
              <a:t>Review photo page</a:t>
            </a:r>
          </a:p>
          <a:p>
            <a:pPr>
              <a:buClr>
                <a:srgbClr val="FF6600"/>
              </a:buClr>
              <a:buFont typeface="Wingdings" charset="2"/>
              <a:buChar char="u"/>
            </a:pPr>
            <a:r>
              <a:rPr lang="en-US" sz="2500" dirty="0"/>
              <a:t>  </a:t>
            </a:r>
            <a:r>
              <a:rPr lang="en-US" sz="2600" dirty="0"/>
              <a:t>Optional Activity</a:t>
            </a:r>
            <a:r>
              <a:rPr lang="en-US" sz="2500" dirty="0"/>
              <a:t>: </a:t>
            </a:r>
          </a:p>
          <a:p>
            <a:pPr lvl="1">
              <a:spcBef>
                <a:spcPts val="600"/>
              </a:spcBef>
              <a:buFont typeface="Lucida Grande"/>
              <a:buChar char="‑"/>
            </a:pPr>
            <a:r>
              <a:rPr lang="en-US" sz="2100" dirty="0"/>
              <a:t>Pass out the laminated, reusable GIZMO (BINGO) cards. The cards feature visual representations of the examples provided. The activity then follows the classic rules of BINGO. The curriculum toolkit includes Gizmo stickers that can be used as prizes for winner(s). </a:t>
            </a:r>
            <a:endParaRPr lang="en-US" sz="1200" b="1" dirty="0">
              <a:solidFill>
                <a:srgbClr val="000000"/>
              </a:solidFill>
            </a:endParaRPr>
          </a:p>
          <a:p>
            <a:pPr>
              <a:buNone/>
            </a:pPr>
            <a:endParaRPr lang="en-US" sz="1200" b="1" dirty="0">
              <a:solidFill>
                <a:srgbClr val="000000"/>
              </a:solidFill>
            </a:endParaRPr>
          </a:p>
          <a:p>
            <a:pPr>
              <a:buNone/>
            </a:pPr>
            <a:endParaRPr lang="en-US" sz="1200" b="1" dirty="0">
              <a:solidFill>
                <a:srgbClr val="000000"/>
              </a:solidFill>
            </a:endParaRPr>
          </a:p>
          <a:p>
            <a:pPr>
              <a:buNone/>
            </a:pPr>
            <a:endParaRPr lang="en-US" sz="1200" b="1" dirty="0">
              <a:solidFill>
                <a:srgbClr val="000000"/>
              </a:solidFill>
            </a:endParaRPr>
          </a:p>
          <a:p>
            <a:pPr>
              <a:buNone/>
            </a:pPr>
            <a:endParaRPr lang="en-US" sz="1200" b="1" dirty="0">
              <a:solidFill>
                <a:srgbClr val="000000"/>
              </a:solidFill>
            </a:endParaRPr>
          </a:p>
          <a:p>
            <a:pPr algn="ctr">
              <a:spcBef>
                <a:spcPts val="2400"/>
              </a:spcBef>
              <a:buNone/>
            </a:pPr>
            <a:endParaRPr lang="en-US" sz="2300" b="1" u="sng" dirty="0">
              <a:solidFill>
                <a:srgbClr val="000000"/>
              </a:solidFill>
            </a:endParaRPr>
          </a:p>
          <a:p>
            <a:pPr algn="ctr">
              <a:spcBef>
                <a:spcPts val="0"/>
              </a:spcBef>
              <a:buNone/>
            </a:pPr>
            <a:endParaRPr lang="en-US" sz="2300" b="1" u="sng" dirty="0">
              <a:solidFill>
                <a:srgbClr val="000000"/>
              </a:solidFill>
            </a:endParaRPr>
          </a:p>
          <a:p>
            <a:pPr algn="ctr">
              <a:spcBef>
                <a:spcPts val="0"/>
              </a:spcBef>
              <a:buNone/>
            </a:pPr>
            <a:endParaRPr lang="en-US" sz="2300" b="1" u="sng" dirty="0">
              <a:solidFill>
                <a:srgbClr val="000000"/>
              </a:solidFill>
            </a:endParaRPr>
          </a:p>
          <a:p>
            <a:pPr algn="ctr">
              <a:spcBef>
                <a:spcPts val="0"/>
              </a:spcBef>
              <a:buNone/>
            </a:pPr>
            <a:r>
              <a:rPr lang="en-US" sz="2300" b="1" u="sng" dirty="0">
                <a:solidFill>
                  <a:srgbClr val="000000"/>
                </a:solidFill>
              </a:rPr>
              <a:t>END OF SEGMENT 1</a:t>
            </a:r>
          </a:p>
          <a:p>
            <a:pPr algn="ctr">
              <a:spcBef>
                <a:spcPts val="600"/>
              </a:spcBef>
              <a:buNone/>
            </a:pPr>
            <a:r>
              <a:rPr lang="en-US" sz="2300" i="1" dirty="0">
                <a:solidFill>
                  <a:srgbClr val="000000"/>
                </a:solidFill>
              </a:rPr>
              <a:t>(Stop here if using multiple sessions. Continue if using one session.)</a:t>
            </a:r>
          </a:p>
          <a:p>
            <a:pPr algn="ctr">
              <a:buNone/>
            </a:pPr>
            <a:endParaRPr lang="en-US" sz="2600" dirty="0">
              <a:solidFill>
                <a:srgbClr val="FF0000"/>
              </a:solidFill>
            </a:endParaRPr>
          </a:p>
        </p:txBody>
      </p:sp>
      <p:pic>
        <p:nvPicPr>
          <p:cNvPr id="4" name="Picture 3" descr="Gizmo Powerpoint heading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520440" y="345440"/>
            <a:ext cx="2950464" cy="949960"/>
          </a:xfrm>
          <a:prstGeom prst="rect">
            <a:avLst/>
          </a:prstGeom>
        </p:spPr>
      </p:pic>
      <p:pic>
        <p:nvPicPr>
          <p:cNvPr id="7" name="Picture 6" descr="warning-27899.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47972" y="4661719"/>
            <a:ext cx="1295400" cy="1137523"/>
          </a:xfrm>
          <a:prstGeom prst="rect">
            <a:avLst/>
          </a:prstGeom>
        </p:spPr>
      </p:pic>
      <p:sp>
        <p:nvSpPr>
          <p:cNvPr id="2" name="TextBox 1">
            <a:extLst>
              <a:ext uri="{FF2B5EF4-FFF2-40B4-BE49-F238E27FC236}">
                <a16:creationId xmlns:a16="http://schemas.microsoft.com/office/drawing/2014/main" id="{4CC351EE-3A14-4866-AFED-C490E48B4014}"/>
              </a:ext>
            </a:extLst>
          </p:cNvPr>
          <p:cNvSpPr txBox="1"/>
          <p:nvPr/>
        </p:nvSpPr>
        <p:spPr>
          <a:xfrm>
            <a:off x="1863587" y="1739348"/>
            <a:ext cx="7086600" cy="3657600"/>
          </a:xfrm>
          <a:prstGeom prst="rect">
            <a:avLst/>
          </a:prstGeom>
          <a:solidFill>
            <a:srgbClr val="4D99B9"/>
          </a:solidFill>
        </p:spPr>
        <p:txBody>
          <a:bodyPr wrap="square" rtlCol="0" anchor="ctr">
            <a:spAutoFit/>
          </a:bodyPr>
          <a:lstStyle/>
          <a:p>
            <a:pPr marL="285750" lvl="2"/>
            <a:r>
              <a:rPr lang="en-US" dirty="0"/>
              <a:t>Please visit the 1 Word, 1 Voice, 1 Life website for materials free-of-charge. They make great gifts for GIZMO winners: www.preventsuicidect.org</a:t>
            </a:r>
          </a:p>
        </p:txBody>
      </p:sp>
    </p:spTree>
    <p:extLst>
      <p:ext uri="{BB962C8B-B14F-4D97-AF65-F5344CB8AC3E}">
        <p14:creationId xmlns:p14="http://schemas.microsoft.com/office/powerpoint/2010/main" val="400076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0058400" cy="7772400"/>
          </a:xfrm>
          <a:prstGeom prst="rect">
            <a:avLst/>
          </a:prstGeom>
        </p:spPr>
      </p:pic>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71450" y="323850"/>
            <a:ext cx="3263900" cy="2400300"/>
          </a:xfrm>
          <a:prstGeom prst="rect">
            <a:avLst/>
          </a:prstGeom>
        </p:spPr>
      </p:pic>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768350" y="5251450"/>
            <a:ext cx="3098800" cy="698500"/>
          </a:xfrm>
          <a:prstGeom prst="rect">
            <a:avLst/>
          </a:prstGeom>
        </p:spPr>
      </p:pic>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768350" y="5803900"/>
            <a:ext cx="2781300" cy="596900"/>
          </a:xfrm>
          <a:prstGeom prst="rect">
            <a:avLst/>
          </a:prstGeom>
        </p:spPr>
      </p:pic>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768350" y="6337300"/>
            <a:ext cx="2451100" cy="546100"/>
          </a:xfrm>
          <a:prstGeom prst="rect">
            <a:avLst/>
          </a:prstGeom>
        </p:spPr>
      </p:pic>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368300" y="6896100"/>
            <a:ext cx="508000" cy="533400"/>
          </a:xfrm>
          <a:prstGeom prst="rect">
            <a:avLst/>
          </a:prstGeom>
        </p:spPr>
      </p:pic>
      <p:pic>
        <p:nvPicPr>
          <p:cNvPr id="10" name="Picture 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4"/>
              <a:stretch>
                <a:fillRect/>
              </a:stretch>
            </p:blipFill>
          </mc:Choice>
          <mc:Fallback>
            <p:blipFill>
              <a:blip r:embed="rId15"/>
              <a:stretch>
                <a:fillRect/>
              </a:stretch>
            </p:blipFill>
          </mc:Fallback>
        </mc:AlternateContent>
        <p:spPr>
          <a:xfrm>
            <a:off x="3822700" y="5365750"/>
            <a:ext cx="2286000" cy="381000"/>
          </a:xfrm>
          <a:prstGeom prst="rect">
            <a:avLst/>
          </a:prstGeom>
        </p:spPr>
      </p:pic>
      <p:pic>
        <p:nvPicPr>
          <p:cNvPr id="11" name="Picture 1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6"/>
              <a:stretch>
                <a:fillRect/>
              </a:stretch>
            </p:blipFill>
          </mc:Choice>
          <mc:Fallback>
            <p:blipFill>
              <a:blip r:embed="rId17"/>
              <a:stretch>
                <a:fillRect/>
              </a:stretch>
            </p:blipFill>
          </mc:Fallback>
        </mc:AlternateContent>
        <p:spPr>
          <a:xfrm>
            <a:off x="3829050" y="5892800"/>
            <a:ext cx="2209800" cy="381000"/>
          </a:xfrm>
          <a:prstGeom prst="rect">
            <a:avLst/>
          </a:prstGeom>
        </p:spPr>
      </p:pic>
      <p:pic>
        <p:nvPicPr>
          <p:cNvPr id="12" name="Picture 1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8"/>
              <a:stretch>
                <a:fillRect/>
              </a:stretch>
            </p:blipFill>
          </mc:Choice>
          <mc:Fallback>
            <p:blipFill>
              <a:blip r:embed="rId19"/>
              <a:stretch>
                <a:fillRect/>
              </a:stretch>
            </p:blipFill>
          </mc:Fallback>
        </mc:AlternateContent>
        <p:spPr>
          <a:xfrm>
            <a:off x="3829050" y="6451600"/>
            <a:ext cx="2565400" cy="381000"/>
          </a:xfrm>
          <a:prstGeom prst="rect">
            <a:avLst/>
          </a:prstGeom>
        </p:spPr>
      </p:pic>
      <p:pic>
        <p:nvPicPr>
          <p:cNvPr id="13" name="Picture 1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0"/>
              <a:stretch>
                <a:fillRect/>
              </a:stretch>
            </p:blipFill>
          </mc:Choice>
          <mc:Fallback>
            <p:blipFill>
              <a:blip r:embed="rId21"/>
              <a:stretch>
                <a:fillRect/>
              </a:stretch>
            </p:blipFill>
          </mc:Fallback>
        </mc:AlternateContent>
        <p:spPr>
          <a:xfrm>
            <a:off x="6775450" y="5803900"/>
            <a:ext cx="2959100" cy="584200"/>
          </a:xfrm>
          <a:prstGeom prst="rect">
            <a:avLst/>
          </a:prstGeom>
        </p:spPr>
      </p:pic>
      <p:pic>
        <p:nvPicPr>
          <p:cNvPr id="14" name="Picture 1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2"/>
              <a:stretch>
                <a:fillRect/>
              </a:stretch>
            </p:blipFill>
          </mc:Choice>
          <mc:Fallback>
            <p:blipFill>
              <a:blip r:embed="rId23"/>
              <a:stretch>
                <a:fillRect/>
              </a:stretch>
            </p:blipFill>
          </mc:Fallback>
        </mc:AlternateContent>
        <p:spPr>
          <a:xfrm>
            <a:off x="6762750" y="5283200"/>
            <a:ext cx="2501900" cy="584200"/>
          </a:xfrm>
          <a:prstGeom prst="rect">
            <a:avLst/>
          </a:prstGeom>
        </p:spPr>
      </p:pic>
      <p:pic>
        <p:nvPicPr>
          <p:cNvPr id="15" name="Picture 1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4"/>
              <a:stretch>
                <a:fillRect/>
              </a:stretch>
            </p:blipFill>
          </mc:Choice>
          <mc:Fallback>
            <p:blipFill>
              <a:blip r:embed="rId25"/>
              <a:stretch>
                <a:fillRect/>
              </a:stretch>
            </p:blipFill>
          </mc:Fallback>
        </mc:AlternateContent>
        <p:spPr>
          <a:xfrm>
            <a:off x="6769100" y="6343650"/>
            <a:ext cx="2933700" cy="584200"/>
          </a:xfrm>
          <a:prstGeom prst="rect">
            <a:avLst/>
          </a:prstGeom>
        </p:spPr>
      </p:pic>
    </p:spTree>
    <p:extLst>
      <p:ext uri="{BB962C8B-B14F-4D97-AF65-F5344CB8AC3E}">
        <p14:creationId xmlns:p14="http://schemas.microsoft.com/office/powerpoint/2010/main" val="1384133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1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10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2" presetClass="entr" presetSubtype="4" fill="hold" nodeType="afterEffect">
                                  <p:stCondLst>
                                    <p:cond delay="10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5000"/>
                            </p:stCondLst>
                            <p:childTnLst>
                              <p:par>
                                <p:cTn id="25" presetID="2" presetClass="entr" presetSubtype="4" fill="hold" nodeType="afterEffect">
                                  <p:stCondLst>
                                    <p:cond delay="10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6500"/>
                            </p:stCondLst>
                            <p:childTnLst>
                              <p:par>
                                <p:cTn id="30" presetID="2" presetClass="entr" presetSubtype="4" fill="hold" nodeType="afterEffect">
                                  <p:stCondLst>
                                    <p:cond delay="10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par>
                          <p:cTn id="34" fill="hold">
                            <p:stCondLst>
                              <p:cond delay="8000"/>
                            </p:stCondLst>
                            <p:childTnLst>
                              <p:par>
                                <p:cTn id="35" presetID="2" presetClass="entr" presetSubtype="4" fill="hold" nodeType="afterEffect">
                                  <p:stCondLst>
                                    <p:cond delay="100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par>
                          <p:cTn id="39" fill="hold">
                            <p:stCondLst>
                              <p:cond delay="9500"/>
                            </p:stCondLst>
                            <p:childTnLst>
                              <p:par>
                                <p:cTn id="40" presetID="2" presetClass="entr" presetSubtype="4" fill="hold" nodeType="after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par>
                          <p:cTn id="44" fill="hold">
                            <p:stCondLst>
                              <p:cond delay="11000"/>
                            </p:stCondLst>
                            <p:childTnLst>
                              <p:par>
                                <p:cTn id="45" presetID="2" presetClass="entr" presetSubtype="4" fill="hold" nodeType="afterEffect">
                                  <p:stCondLst>
                                    <p:cond delay="100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par>
                          <p:cTn id="49" fill="hold">
                            <p:stCondLst>
                              <p:cond delay="12500"/>
                            </p:stCondLst>
                            <p:childTnLst>
                              <p:par>
                                <p:cTn id="50" presetID="2" presetClass="entr" presetSubtype="4" fill="hold" nodeType="afterEffect">
                                  <p:stCondLst>
                                    <p:cond delay="100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0"/>
            <a:ext cx="10248900" cy="7886700"/>
          </a:xfrm>
          <a:prstGeom prst="rect">
            <a:avLst/>
          </a:prstGeom>
        </p:spPr>
      </p:pic>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0" y="0"/>
            <a:ext cx="4876800" cy="8191500"/>
          </a:xfrm>
          <a:prstGeom prst="rect">
            <a:avLst/>
          </a:prstGeom>
        </p:spPr>
      </p:pic>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5422900" y="0"/>
            <a:ext cx="3962400" cy="2540000"/>
          </a:xfrm>
          <a:prstGeom prst="rect">
            <a:avLst/>
          </a:prstGeom>
        </p:spPr>
      </p:pic>
      <p:pic>
        <p:nvPicPr>
          <p:cNvPr id="10" name="Picture 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5435600" y="2596445"/>
            <a:ext cx="3962400" cy="2438400"/>
          </a:xfrm>
          <a:prstGeom prst="rect">
            <a:avLst/>
          </a:prstGeom>
        </p:spPr>
      </p:pic>
      <p:pic>
        <p:nvPicPr>
          <p:cNvPr id="11" name="Picture 1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429250" y="5080001"/>
            <a:ext cx="3956050" cy="2795408"/>
          </a:xfrm>
          <a:prstGeom prst="rect">
            <a:avLst/>
          </a:prstGeom>
        </p:spPr>
      </p:pic>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5393267" y="0"/>
            <a:ext cx="4025900" cy="7886699"/>
          </a:xfrm>
          <a:prstGeom prst="rect">
            <a:avLst/>
          </a:prstGeom>
        </p:spPr>
      </p:pic>
      <p:pic>
        <p:nvPicPr>
          <p:cNvPr id="12" name="Picture 1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4"/>
              <a:stretch>
                <a:fillRect/>
              </a:stretch>
            </p:blipFill>
          </mc:Choice>
          <mc:Fallback>
            <p:blipFill>
              <a:blip r:embed="rId15"/>
              <a:stretch>
                <a:fillRect/>
              </a:stretch>
            </p:blipFill>
          </mc:Fallback>
        </mc:AlternateContent>
        <p:spPr>
          <a:xfrm>
            <a:off x="9093200" y="6908800"/>
            <a:ext cx="508000" cy="533400"/>
          </a:xfrm>
          <a:prstGeom prst="rect">
            <a:avLst/>
          </a:prstGeom>
        </p:spPr>
      </p:pic>
    </p:spTree>
    <p:extLst>
      <p:ext uri="{BB962C8B-B14F-4D97-AF65-F5344CB8AC3E}">
        <p14:creationId xmlns:p14="http://schemas.microsoft.com/office/powerpoint/2010/main" val="1196222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D979"/>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03237" y="1521285"/>
            <a:ext cx="9326563" cy="4293105"/>
          </a:xfrm>
        </p:spPr>
        <p:txBody>
          <a:bodyPr wrap="square">
            <a:noAutofit/>
          </a:bodyPr>
          <a:lstStyle/>
          <a:p>
            <a:pPr marL="0" indent="0" algn="ctr" defTabSz="1018824">
              <a:buNone/>
              <a:defRPr/>
            </a:pPr>
            <a:r>
              <a:rPr lang="en-US" sz="2800" dirty="0">
                <a:cs typeface="Tw Cen MT"/>
              </a:rPr>
              <a:t>Thank you for promoting the conversation about mental health and wellness through the use of </a:t>
            </a:r>
            <a:r>
              <a:rPr lang="en-US" sz="2800" i="1" dirty="0">
                <a:cs typeface="Tw Cen MT"/>
              </a:rPr>
              <a:t>Gizmo’s Pawesome Guide to Mental Health Curriculum</a:t>
            </a:r>
            <a:r>
              <a:rPr lang="en-US" sz="2800" dirty="0">
                <a:cs typeface="Tw Cen MT"/>
              </a:rPr>
              <a:t>. This program uses the friendly face of therapy dog Gizmo and his friends to introduce youth to mental health, teach coping strategies and guide relationship-building with trusted adults. </a:t>
            </a:r>
          </a:p>
          <a:p>
            <a:pPr marL="0" indent="0" algn="ctr" defTabSz="1018824">
              <a:buNone/>
              <a:defRPr/>
            </a:pPr>
            <a:endParaRPr lang="en-US" sz="2800" dirty="0">
              <a:cs typeface="Tw Cen MT"/>
            </a:endParaRPr>
          </a:p>
          <a:p>
            <a:pPr marL="0" indent="0" algn="ctr" defTabSz="1018824">
              <a:buNone/>
              <a:defRPr/>
            </a:pPr>
            <a:r>
              <a:rPr lang="en-US" sz="2400" dirty="0">
                <a:cs typeface="Tw Cen MT"/>
              </a:rPr>
              <a:t>For consultation, guidance, training information, or a copy of our evaluation report on Gizmo’s Pawesome Guide to Mental Health Elementary Curriculum ( 2020), please do not hesitate to Contact Us at: https://www.gizmo4mentalhealth.org/contact/</a:t>
            </a:r>
            <a:endParaRPr lang="en-US" sz="2400" dirty="0">
              <a:latin typeface="Tw Cen MT"/>
              <a:cs typeface="Tw Cen MT"/>
            </a:endParaRPr>
          </a:p>
        </p:txBody>
      </p:sp>
      <p:pic>
        <p:nvPicPr>
          <p:cNvPr id="6" name="Picture 5" descr="Gizmo header typ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00200" y="457200"/>
            <a:ext cx="6608617" cy="609600"/>
          </a:xfrm>
          <a:prstGeom prst="rect">
            <a:avLst/>
          </a:prstGeom>
        </p:spPr>
      </p:pic>
      <p:pic>
        <p:nvPicPr>
          <p:cNvPr id="4" name="Picture 3"/>
          <p:cNvPicPr>
            <a:picLocks noChangeAspect="1"/>
          </p:cNvPicPr>
          <p:nvPr/>
        </p:nvPicPr>
        <p:blipFill>
          <a:blip r:embed="rId4"/>
          <a:stretch>
            <a:fillRect/>
          </a:stretch>
        </p:blipFill>
        <p:spPr>
          <a:xfrm>
            <a:off x="7583555" y="6772749"/>
            <a:ext cx="2126591" cy="631901"/>
          </a:xfrm>
          <a:prstGeom prst="rect">
            <a:avLst/>
          </a:prstGeom>
        </p:spPr>
      </p:pic>
    </p:spTree>
    <p:extLst>
      <p:ext uri="{BB962C8B-B14F-4D97-AF65-F5344CB8AC3E}">
        <p14:creationId xmlns:p14="http://schemas.microsoft.com/office/powerpoint/2010/main" val="874521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advTm="9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D979"/>
        </a:solidFill>
        <a:effectLst/>
      </p:bgPr>
    </p:bg>
    <p:spTree>
      <p:nvGrpSpPr>
        <p:cNvPr id="1" name=""/>
        <p:cNvGrpSpPr/>
        <p:nvPr/>
      </p:nvGrpSpPr>
      <p:grpSpPr>
        <a:xfrm>
          <a:off x="0" y="0"/>
          <a:ext cx="0" cy="0"/>
          <a:chOff x="0" y="0"/>
          <a:chExt cx="0" cy="0"/>
        </a:xfrm>
      </p:grpSpPr>
      <p:sp>
        <p:nvSpPr>
          <p:cNvPr id="3" name="TextBox 2"/>
          <p:cNvSpPr txBox="1"/>
          <p:nvPr/>
        </p:nvSpPr>
        <p:spPr>
          <a:xfrm>
            <a:off x="1371600" y="1752600"/>
            <a:ext cx="7543800" cy="2985433"/>
          </a:xfrm>
          <a:prstGeom prst="rect">
            <a:avLst/>
          </a:prstGeom>
          <a:noFill/>
        </p:spPr>
        <p:txBody>
          <a:bodyPr wrap="square" rtlCol="0">
            <a:spAutoFit/>
          </a:bodyPr>
          <a:lstStyle/>
          <a:p>
            <a:pPr marL="457200" indent="-457200">
              <a:spcBef>
                <a:spcPts val="2400"/>
              </a:spcBef>
              <a:buFont typeface="Calibri" panose="020F0502020204030204" pitchFamily="34" charset="0"/>
              <a:buChar char="—"/>
            </a:pPr>
            <a:r>
              <a:rPr lang="en-US" sz="3200" b="1" dirty="0"/>
              <a:t>  Rationale</a:t>
            </a:r>
          </a:p>
          <a:p>
            <a:pPr marL="457200" indent="-457200">
              <a:spcBef>
                <a:spcPts val="2400"/>
              </a:spcBef>
              <a:buFont typeface="Calibri" panose="020F0502020204030204" pitchFamily="34" charset="0"/>
              <a:buChar char="—"/>
            </a:pPr>
            <a:r>
              <a:rPr lang="en-US" sz="3200" b="1" dirty="0"/>
              <a:t>  Preparation</a:t>
            </a:r>
          </a:p>
          <a:p>
            <a:pPr marL="457200" indent="-457200">
              <a:spcBef>
                <a:spcPts val="2400"/>
              </a:spcBef>
              <a:buFont typeface="Calibri" panose="020F0502020204030204" pitchFamily="34" charset="0"/>
              <a:buChar char="—"/>
            </a:pPr>
            <a:r>
              <a:rPr lang="en-US" sz="3200" b="1" dirty="0"/>
              <a:t>  Implementation</a:t>
            </a:r>
          </a:p>
          <a:p>
            <a:pPr>
              <a:spcBef>
                <a:spcPts val="2400"/>
              </a:spcBef>
            </a:pPr>
            <a:endParaRPr lang="en-US" sz="3200" b="1" dirty="0"/>
          </a:p>
        </p:txBody>
      </p:sp>
      <p:pic>
        <p:nvPicPr>
          <p:cNvPr id="5" name="Picture 4">
            <a:extLst>
              <a:ext uri="{FF2B5EF4-FFF2-40B4-BE49-F238E27FC236}">
                <a16:creationId xmlns:a16="http://schemas.microsoft.com/office/drawing/2014/main" id="{8E2B8BC1-7FBE-43D4-B6D0-F82436F190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7879" t="39216" r="37879" b="52941"/>
          <a:stretch/>
        </p:blipFill>
        <p:spPr>
          <a:xfrm>
            <a:off x="3810000" y="457200"/>
            <a:ext cx="2438400" cy="609600"/>
          </a:xfrm>
          <a:prstGeom prst="rect">
            <a:avLst/>
          </a:prstGeom>
        </p:spPr>
      </p:pic>
      <p:sp>
        <p:nvSpPr>
          <p:cNvPr id="2" name="TextBox 1">
            <a:extLst>
              <a:ext uri="{FF2B5EF4-FFF2-40B4-BE49-F238E27FC236}">
                <a16:creationId xmlns:a16="http://schemas.microsoft.com/office/drawing/2014/main" id="{FCC4B789-C531-40BE-9E2A-BD4267D5F523}"/>
              </a:ext>
            </a:extLst>
          </p:cNvPr>
          <p:cNvSpPr txBox="1"/>
          <p:nvPr/>
        </p:nvSpPr>
        <p:spPr>
          <a:xfrm>
            <a:off x="1600200" y="182659"/>
            <a:ext cx="7086600" cy="7201972"/>
          </a:xfrm>
          <a:prstGeom prst="rect">
            <a:avLst/>
          </a:prstGeom>
          <a:solidFill>
            <a:srgbClr val="4D99B9"/>
          </a:solidFill>
        </p:spPr>
        <p:txBody>
          <a:bodyPr wrap="square" rtlCol="0">
            <a:spAutoFit/>
          </a:bodyPr>
          <a:lstStyle/>
          <a:p>
            <a:r>
              <a:rPr lang="en-US" sz="2200" i="1" dirty="0"/>
              <a:t>Gizmo’s </a:t>
            </a:r>
            <a:r>
              <a:rPr lang="en-US" sz="2200" i="1" dirty="0" err="1"/>
              <a:t>Pawesome</a:t>
            </a:r>
            <a:r>
              <a:rPr lang="en-US" sz="2200" i="1" dirty="0"/>
              <a:t> Guide to Mental Health </a:t>
            </a:r>
            <a:r>
              <a:rPr lang="en-US" sz="2200" dirty="0"/>
              <a:t>was developed to introduce mental health and wellness knowledge and skills to youth at an early age with the hope that they may keep and apply what they learn for a lifetime to help them stay healthy and safe. </a:t>
            </a:r>
          </a:p>
          <a:p>
            <a:r>
              <a:rPr lang="en-US" sz="2200" dirty="0"/>
              <a:t>This curriculum is flexible and uses activities that we anticipate will help children, their trusted adults, and the settings in which they live support their mental health and create a greater sense of individual and community connectedness. </a:t>
            </a:r>
          </a:p>
          <a:p>
            <a:r>
              <a:rPr lang="en-US" sz="2200" dirty="0"/>
              <a:t>The intended knowledge and skills gain includes: </a:t>
            </a:r>
          </a:p>
          <a:p>
            <a:pPr lvl="1"/>
            <a:r>
              <a:rPr lang="en-US" sz="2200" b="1" dirty="0"/>
              <a:t>1. What is mental health; </a:t>
            </a:r>
          </a:p>
          <a:p>
            <a:pPr lvl="1"/>
            <a:r>
              <a:rPr lang="en-US" sz="2200" b="1" dirty="0"/>
              <a:t>2. Mental health is equally as important as physical health; </a:t>
            </a:r>
          </a:p>
          <a:p>
            <a:pPr lvl="1"/>
            <a:r>
              <a:rPr lang="en-US" sz="2200" b="1" dirty="0"/>
              <a:t>3. Daily activities that support mental health wellness; </a:t>
            </a:r>
          </a:p>
          <a:p>
            <a:pPr lvl="1"/>
            <a:r>
              <a:rPr lang="en-US" sz="2200" b="1" dirty="0"/>
              <a:t>4. How to identify when mental health needs attention; </a:t>
            </a:r>
          </a:p>
          <a:p>
            <a:pPr lvl="1"/>
            <a:r>
              <a:rPr lang="en-US" sz="2200" b="1" dirty="0"/>
              <a:t>5. Internal and external healthy coping strategies that support mental health; </a:t>
            </a:r>
          </a:p>
          <a:p>
            <a:pPr lvl="1"/>
            <a:r>
              <a:rPr lang="en-US" sz="2200" b="1" dirty="0"/>
              <a:t>6. How to identify and connect with trusted adults; and</a:t>
            </a:r>
          </a:p>
          <a:p>
            <a:pPr lvl="1"/>
            <a:r>
              <a:rPr lang="en-US" sz="2200" b="1" dirty="0"/>
              <a:t>7. Resources to share with trusted adults. </a:t>
            </a:r>
            <a:endParaRPr lang="en-US" sz="2200" b="1" dirty="0">
              <a:latin typeface="Tw Cen MT"/>
              <a:cs typeface="Tw Cen MT"/>
            </a:endParaRPr>
          </a:p>
        </p:txBody>
      </p:sp>
    </p:spTree>
    <p:extLst>
      <p:ext uri="{BB962C8B-B14F-4D97-AF65-F5344CB8AC3E}">
        <p14:creationId xmlns:p14="http://schemas.microsoft.com/office/powerpoint/2010/main" val="3787395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4D979"/>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12506" y="1447340"/>
            <a:ext cx="9033387" cy="5129212"/>
          </a:xfrm>
        </p:spPr>
        <p:txBody>
          <a:bodyPr>
            <a:normAutofit fontScale="92500" lnSpcReduction="10000"/>
          </a:bodyPr>
          <a:lstStyle/>
          <a:p>
            <a:pPr marL="0" indent="0">
              <a:buNone/>
            </a:pPr>
            <a:r>
              <a:rPr lang="en-US" sz="2800" dirty="0"/>
              <a:t>The curriculum, much like the book, is evidence-informed and data-driven.</a:t>
            </a:r>
          </a:p>
          <a:p>
            <a:pPr lvl="1">
              <a:spcBef>
                <a:spcPts val="1200"/>
              </a:spcBef>
              <a:buFont typeface="Calibri" panose="020F0502020204030204" pitchFamily="34" charset="0"/>
              <a:buChar char="—"/>
            </a:pPr>
            <a:r>
              <a:rPr lang="en-US" dirty="0"/>
              <a:t>The mental health plan included in the book is informed by the Stanley and Brown Safety Plan which helps to prepare coping strategies and resources for times of crisis. </a:t>
            </a:r>
            <a:r>
              <a:rPr lang="en-US" sz="1600" dirty="0">
                <a:solidFill>
                  <a:srgbClr val="4D99B9"/>
                </a:solidFill>
              </a:rPr>
              <a:t>(</a:t>
            </a:r>
            <a:r>
              <a:rPr lang="en-US" sz="1600" dirty="0">
                <a:solidFill>
                  <a:srgbClr val="4D99B9"/>
                </a:solidFill>
                <a:hlinkClick r:id="rId3"/>
              </a:rPr>
              <a:t>http://suicidesafetyplan.com/</a:t>
            </a:r>
            <a:r>
              <a:rPr lang="en-US" sz="1600" dirty="0">
                <a:solidFill>
                  <a:srgbClr val="4D99B9"/>
                </a:solidFill>
              </a:rPr>
              <a:t>) </a:t>
            </a:r>
          </a:p>
          <a:p>
            <a:pPr lvl="1">
              <a:spcBef>
                <a:spcPts val="1200"/>
              </a:spcBef>
              <a:buFont typeface="Calibri" panose="020F0502020204030204" pitchFamily="34" charset="0"/>
              <a:buChar char="—"/>
            </a:pPr>
            <a:r>
              <a:rPr lang="en-US" dirty="0"/>
              <a:t>The curriculum’s emphasis on the identification of trusted adults is guided by the fact that in 2015, in Connecticut, 33% of high school students report that there is not at least one teacher or other adult in their school that they can talk to if they have a problem.</a:t>
            </a:r>
          </a:p>
          <a:p>
            <a:pPr lvl="1">
              <a:spcBef>
                <a:spcPts val="1200"/>
              </a:spcBef>
              <a:buFont typeface="Calibri" panose="020F0502020204030204" pitchFamily="34" charset="0"/>
              <a:buChar char="—"/>
            </a:pPr>
            <a:r>
              <a:rPr lang="en-US" dirty="0"/>
              <a:t>Identifying and contacting trusted adults at a young age aims to help children build relationships with positive role models that will continue into high school and beyond.</a:t>
            </a:r>
          </a:p>
          <a:p>
            <a:pPr lvl="1">
              <a:buNone/>
            </a:pPr>
            <a:r>
              <a:rPr lang="en-US" sz="1600" dirty="0">
                <a:solidFill>
                  <a:srgbClr val="4D99B9"/>
                </a:solidFill>
              </a:rPr>
              <a:t>      (http://portal.ct.gov/dph/Health-Information-Systems--Reporting/Hisrhome/Connecticut-School-Health-Survey%20</a:t>
            </a:r>
          </a:p>
        </p:txBody>
      </p:sp>
      <p:pic>
        <p:nvPicPr>
          <p:cNvPr id="7" name="Picture 6" descr="Gizmo Powerpoint headings.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520440" y="345440"/>
            <a:ext cx="3017520" cy="690880"/>
          </a:xfrm>
          <a:prstGeom prst="rect">
            <a:avLst/>
          </a:prstGeom>
        </p:spPr>
      </p:pic>
    </p:spTree>
    <p:extLst>
      <p:ext uri="{BB962C8B-B14F-4D97-AF65-F5344CB8AC3E}">
        <p14:creationId xmlns:p14="http://schemas.microsoft.com/office/powerpoint/2010/main" val="3077255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advTm="9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4D979"/>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06475" y="1371600"/>
            <a:ext cx="9051925" cy="5129213"/>
          </a:xfrm>
        </p:spPr>
        <p:txBody>
          <a:bodyPr>
            <a:normAutofit/>
          </a:bodyPr>
          <a:lstStyle/>
          <a:p>
            <a:pPr marL="0" indent="0">
              <a:buNone/>
            </a:pPr>
            <a:r>
              <a:rPr lang="en-US" sz="2600" dirty="0"/>
              <a:t>Preparation prior to implementing the curriculum is essential and is detailed in the following slides. </a:t>
            </a:r>
          </a:p>
          <a:p>
            <a:pPr lvl="1">
              <a:buFont typeface="Calibri" panose="020F0502020204030204" pitchFamily="34" charset="0"/>
              <a:buChar char="—"/>
            </a:pPr>
            <a:r>
              <a:rPr lang="en-US" sz="2300" dirty="0">
                <a:cs typeface="Tw Cen MT"/>
              </a:rPr>
              <a:t> Logistics</a:t>
            </a:r>
          </a:p>
          <a:p>
            <a:pPr lvl="1">
              <a:buFont typeface="Calibri" panose="020F0502020204030204" pitchFamily="34" charset="0"/>
              <a:buChar char="—"/>
            </a:pPr>
            <a:r>
              <a:rPr lang="en-US" sz="2300" dirty="0">
                <a:cs typeface="Tw Cen MT"/>
              </a:rPr>
              <a:t> Role assignment </a:t>
            </a:r>
          </a:p>
          <a:p>
            <a:pPr lvl="1">
              <a:buFont typeface="Calibri" panose="020F0502020204030204" pitchFamily="34" charset="0"/>
              <a:buChar char="—"/>
            </a:pPr>
            <a:r>
              <a:rPr lang="en-US" sz="2300" dirty="0">
                <a:cs typeface="Tw Cen MT"/>
              </a:rPr>
              <a:t> Materials </a:t>
            </a:r>
          </a:p>
          <a:p>
            <a:pPr lvl="1">
              <a:buFont typeface="Calibri" panose="020F0502020204030204" pitchFamily="34" charset="0"/>
              <a:buChar char="—"/>
            </a:pPr>
            <a:r>
              <a:rPr lang="en-US" sz="2300" dirty="0">
                <a:cs typeface="Tw Cen MT"/>
              </a:rPr>
              <a:t>Gatekeeper training</a:t>
            </a:r>
            <a:endParaRPr lang="en-US" sz="2300" dirty="0"/>
          </a:p>
          <a:p>
            <a:pPr lvl="2"/>
            <a:r>
              <a:rPr lang="en-US" sz="1960" dirty="0"/>
              <a:t>Mental Health or Suicide Prevention  (e.g. Youth Mental Health First Aid, Question Persuade Refer, Talk Saves Lives, More Than Sad, </a:t>
            </a:r>
            <a:r>
              <a:rPr lang="en-US" sz="1960" dirty="0" err="1"/>
              <a:t>safeTALK</a:t>
            </a:r>
            <a:r>
              <a:rPr lang="en-US" sz="1960" dirty="0"/>
              <a:t>)</a:t>
            </a:r>
          </a:p>
          <a:p>
            <a:pPr lvl="2"/>
            <a:r>
              <a:rPr lang="en-US" sz="1960" dirty="0"/>
              <a:t>https://www.gizmo4mentalhealth.org/curriculum-preview/</a:t>
            </a:r>
          </a:p>
        </p:txBody>
      </p:sp>
      <p:pic>
        <p:nvPicPr>
          <p:cNvPr id="9" name="Picture 8" descr="Gizmo Powerpoint headings.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315118" y="345440"/>
            <a:ext cx="3428165" cy="694334"/>
          </a:xfrm>
          <a:prstGeom prst="rect">
            <a:avLst/>
          </a:prstGeom>
        </p:spPr>
      </p:pic>
    </p:spTree>
    <p:extLst>
      <p:ext uri="{BB962C8B-B14F-4D97-AF65-F5344CB8AC3E}">
        <p14:creationId xmlns:p14="http://schemas.microsoft.com/office/powerpoint/2010/main" val="2112064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advTm="9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4D979"/>
        </a:solidFill>
        <a:effectLst/>
      </p:bgPr>
    </p:bg>
    <p:spTree>
      <p:nvGrpSpPr>
        <p:cNvPr id="1" name=""/>
        <p:cNvGrpSpPr/>
        <p:nvPr/>
      </p:nvGrpSpPr>
      <p:grpSpPr>
        <a:xfrm>
          <a:off x="0" y="0"/>
          <a:ext cx="0" cy="0"/>
          <a:chOff x="0" y="0"/>
          <a:chExt cx="0" cy="0"/>
        </a:xfrm>
      </p:grpSpPr>
      <p:pic>
        <p:nvPicPr>
          <p:cNvPr id="9" name="Picture 8" descr="Gizmo Powerpoint heading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315118" y="345440"/>
            <a:ext cx="3428165" cy="694334"/>
          </a:xfrm>
          <a:prstGeom prst="rect">
            <a:avLst/>
          </a:prstGeom>
        </p:spPr>
      </p:pic>
      <p:sp>
        <p:nvSpPr>
          <p:cNvPr id="5" name="Content Placeholder 2"/>
          <p:cNvSpPr txBox="1">
            <a:spLocks/>
          </p:cNvSpPr>
          <p:nvPr/>
        </p:nvSpPr>
        <p:spPr>
          <a:xfrm>
            <a:off x="502920" y="1261216"/>
            <a:ext cx="9052560" cy="5647585"/>
          </a:xfrm>
          <a:prstGeom prst="rect">
            <a:avLst/>
          </a:prstGeom>
        </p:spPr>
        <p:txBody>
          <a:bodyPr vert="horz" lIns="101882" tIns="50941" rIns="101882" bIns="50941" rtlCol="0">
            <a:normAutofit fontScale="62500" lnSpcReduction="20000"/>
          </a:bodyPr>
          <a:lstStyle/>
          <a:p>
            <a:pPr marL="382059" indent="-382059">
              <a:lnSpc>
                <a:spcPct val="120000"/>
              </a:lnSpc>
              <a:spcBef>
                <a:spcPct val="20000"/>
              </a:spcBef>
              <a:buFont typeface="Arial" panose="020B0604020202020204" pitchFamily="34" charset="0"/>
              <a:buChar char="•"/>
              <a:defRPr/>
            </a:pPr>
            <a:r>
              <a:rPr lang="en-US" sz="4100" dirty="0">
                <a:solidFill>
                  <a:srgbClr val="FFFF00"/>
                </a:solidFill>
                <a:latin typeface="Tw Cen MT"/>
                <a:cs typeface="Tw Cen MT"/>
              </a:rPr>
              <a:t>Which class or group will participate?</a:t>
            </a:r>
          </a:p>
          <a:p>
            <a:pPr marL="827795" lvl="1" indent="-318383">
              <a:lnSpc>
                <a:spcPct val="120000"/>
              </a:lnSpc>
              <a:spcBef>
                <a:spcPct val="20000"/>
              </a:spcBef>
              <a:buFont typeface="Arial" panose="020B0604020202020204" pitchFamily="34" charset="0"/>
              <a:buChar char="–"/>
              <a:defRPr/>
            </a:pPr>
            <a:r>
              <a:rPr lang="en-US" sz="3400" dirty="0">
                <a:latin typeface="Tw Cen MT"/>
                <a:cs typeface="Tw Cen MT"/>
              </a:rPr>
              <a:t>There should also be a plan for children within the class/group that for any reason will not be participating.</a:t>
            </a:r>
          </a:p>
          <a:p>
            <a:pPr marL="382059" indent="-382059">
              <a:lnSpc>
                <a:spcPct val="120000"/>
              </a:lnSpc>
              <a:spcBef>
                <a:spcPts val="1337"/>
              </a:spcBef>
              <a:buFont typeface="Arial" panose="020B0604020202020204" pitchFamily="34" charset="0"/>
              <a:buChar char="•"/>
              <a:defRPr/>
            </a:pPr>
            <a:r>
              <a:rPr lang="en-US" sz="4100" dirty="0">
                <a:solidFill>
                  <a:srgbClr val="FFFF00"/>
                </a:solidFill>
                <a:latin typeface="Tw Cen MT"/>
                <a:cs typeface="Tw Cen MT"/>
              </a:rPr>
              <a:t>Will the curriculum occur in one time-block or over the course of multiple days?</a:t>
            </a:r>
          </a:p>
          <a:p>
            <a:pPr marL="827795" lvl="1" indent="-318383">
              <a:lnSpc>
                <a:spcPct val="120000"/>
              </a:lnSpc>
              <a:spcBef>
                <a:spcPct val="20000"/>
              </a:spcBef>
              <a:buFont typeface="Arial" panose="020B0604020202020204" pitchFamily="34" charset="0"/>
              <a:buChar char="–"/>
              <a:defRPr/>
            </a:pPr>
            <a:r>
              <a:rPr lang="en-US" sz="3400" dirty="0">
                <a:latin typeface="Tw Cen MT"/>
                <a:cs typeface="Tw Cen MT"/>
              </a:rPr>
              <a:t>The curriculum is created to be presented in one session or over the course of multiple days. If done across multiple days, it is suggested that there is no longer than 2 weeks between each session.</a:t>
            </a:r>
          </a:p>
          <a:p>
            <a:pPr marL="382059" indent="-382059">
              <a:lnSpc>
                <a:spcPct val="120000"/>
              </a:lnSpc>
              <a:spcBef>
                <a:spcPts val="1337"/>
              </a:spcBef>
              <a:buFont typeface="Arial" panose="020B0604020202020204" pitchFamily="34" charset="0"/>
              <a:buChar char="•"/>
              <a:defRPr/>
            </a:pPr>
            <a:r>
              <a:rPr lang="en-US" sz="4100" dirty="0">
                <a:solidFill>
                  <a:srgbClr val="FFFF00"/>
                </a:solidFill>
                <a:latin typeface="Tw Cen MT"/>
                <a:cs typeface="Tw Cen MT"/>
              </a:rPr>
              <a:t>What will the setting be?</a:t>
            </a:r>
          </a:p>
          <a:p>
            <a:pPr marL="827795" lvl="1" indent="-318383">
              <a:lnSpc>
                <a:spcPct val="120000"/>
              </a:lnSpc>
              <a:spcBef>
                <a:spcPct val="20000"/>
              </a:spcBef>
              <a:buFont typeface="Arial" panose="020B0604020202020204" pitchFamily="34" charset="0"/>
              <a:buChar char="–"/>
              <a:defRPr/>
            </a:pPr>
            <a:r>
              <a:rPr lang="en-US" sz="3400" dirty="0">
                <a:latin typeface="Tw Cen MT"/>
                <a:cs typeface="Tw Cen MT"/>
              </a:rPr>
              <a:t>It is recommended that the curriculum be implemented in a group no larger than 25 children, at least one adult/staff member, and with the group seated in a circle. The implementer should be seated within the circle, not in the front of the room. </a:t>
            </a:r>
          </a:p>
          <a:p>
            <a:pPr marL="827795" lvl="1" indent="-318383">
              <a:spcBef>
                <a:spcPct val="20000"/>
              </a:spcBef>
              <a:buFont typeface="Arial" panose="020B0604020202020204" pitchFamily="34" charset="0"/>
              <a:buChar char="–"/>
              <a:defRPr/>
            </a:pPr>
            <a:endParaRPr lang="en-US" sz="3100" dirty="0"/>
          </a:p>
        </p:txBody>
      </p:sp>
      <p:sp>
        <p:nvSpPr>
          <p:cNvPr id="2" name="TextBox 1">
            <a:extLst>
              <a:ext uri="{FF2B5EF4-FFF2-40B4-BE49-F238E27FC236}">
                <a16:creationId xmlns:a16="http://schemas.microsoft.com/office/drawing/2014/main" id="{EB3927A6-6B30-46A9-8338-EA5BDC4CF96F}"/>
              </a:ext>
            </a:extLst>
          </p:cNvPr>
          <p:cNvSpPr txBox="1"/>
          <p:nvPr/>
        </p:nvSpPr>
        <p:spPr>
          <a:xfrm>
            <a:off x="1625048" y="2062948"/>
            <a:ext cx="7086600" cy="3785652"/>
          </a:xfrm>
          <a:prstGeom prst="rect">
            <a:avLst/>
          </a:prstGeom>
          <a:solidFill>
            <a:srgbClr val="4D99B9"/>
          </a:solidFill>
        </p:spPr>
        <p:txBody>
          <a:bodyPr wrap="square" rtlCol="0" anchor="ctr">
            <a:spAutoFit/>
          </a:bodyPr>
          <a:lstStyle/>
          <a:p>
            <a:pPr marL="628650" lvl="1" indent="-171450">
              <a:spcBef>
                <a:spcPts val="1200"/>
              </a:spcBef>
              <a:buFontTx/>
              <a:buChar char="-"/>
            </a:pPr>
            <a:r>
              <a:rPr lang="en-US" sz="2200" dirty="0"/>
              <a:t>If conducted in </a:t>
            </a:r>
            <a:r>
              <a:rPr lang="en-US" sz="2200" b="1" dirty="0"/>
              <a:t>one session</a:t>
            </a:r>
            <a:r>
              <a:rPr lang="en-US" sz="2200" dirty="0"/>
              <a:t>, this curriculum should not be completed on a Friday or immediately before a school break. </a:t>
            </a:r>
          </a:p>
          <a:p>
            <a:pPr marL="628650" lvl="1" indent="-171450">
              <a:spcBef>
                <a:spcPts val="1200"/>
              </a:spcBef>
              <a:buFontTx/>
              <a:buChar char="-"/>
            </a:pPr>
            <a:r>
              <a:rPr lang="en-US" sz="2200" dirty="0"/>
              <a:t>If conducted in </a:t>
            </a:r>
            <a:r>
              <a:rPr lang="en-US" sz="2200" b="1" dirty="0"/>
              <a:t>multiple sessions</a:t>
            </a:r>
            <a:r>
              <a:rPr lang="en-US" sz="2200" dirty="0"/>
              <a:t>, this curriculum should be broken up at the points indicated in the guide. Multiple segments can be completed together if time permits do not stop-mid segment. </a:t>
            </a:r>
          </a:p>
          <a:p>
            <a:pPr marL="628650" lvl="1" indent="-171450">
              <a:spcBef>
                <a:spcPts val="1200"/>
              </a:spcBef>
              <a:buFontTx/>
              <a:buChar char="-"/>
            </a:pPr>
            <a:r>
              <a:rPr lang="en-US" sz="2200" dirty="0"/>
              <a:t>This curriculum is a progression and </a:t>
            </a:r>
            <a:r>
              <a:rPr lang="en-US" sz="2200" u="sng" dirty="0"/>
              <a:t>must</a:t>
            </a:r>
            <a:r>
              <a:rPr lang="en-US" sz="2200" dirty="0"/>
              <a:t> be completed in the order it is presented to ensure fidelity. </a:t>
            </a:r>
          </a:p>
        </p:txBody>
      </p:sp>
    </p:spTree>
    <p:extLst>
      <p:ext uri="{BB962C8B-B14F-4D97-AF65-F5344CB8AC3E}">
        <p14:creationId xmlns:p14="http://schemas.microsoft.com/office/powerpoint/2010/main" val="3635107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4D97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1468120"/>
            <a:ext cx="9052560" cy="5129425"/>
          </a:xfrm>
        </p:spPr>
        <p:txBody>
          <a:bodyPr>
            <a:normAutofit/>
          </a:bodyPr>
          <a:lstStyle/>
          <a:p>
            <a:pPr lvl="0">
              <a:lnSpc>
                <a:spcPct val="120000"/>
              </a:lnSpc>
              <a:spcBef>
                <a:spcPct val="20000"/>
              </a:spcBef>
              <a:defRPr/>
            </a:pPr>
            <a:r>
              <a:rPr lang="en-US" sz="2600" dirty="0">
                <a:solidFill>
                  <a:srgbClr val="FFFF00"/>
                </a:solidFill>
                <a:latin typeface="Tw Cen MT"/>
                <a:cs typeface="Tw Cen MT"/>
              </a:rPr>
              <a:t>Assign roles to the staff/volunteers involved</a:t>
            </a:r>
          </a:p>
          <a:p>
            <a:pPr lvl="1">
              <a:buFont typeface="Tw Cen MT" panose="020B0602020104020603" pitchFamily="34" charset="0"/>
              <a:buChar char="—"/>
            </a:pPr>
            <a:r>
              <a:rPr lang="en-US" sz="2100" dirty="0">
                <a:latin typeface="Tw Cen MT"/>
                <a:cs typeface="Tw Cen MT"/>
              </a:rPr>
              <a:t>Who will implement the curriculum? Will there be additional staff in the room for support?</a:t>
            </a:r>
          </a:p>
          <a:p>
            <a:pPr lvl="1">
              <a:spcBef>
                <a:spcPts val="1800"/>
              </a:spcBef>
              <a:buFont typeface="Tw Cen MT" panose="020B0602020104020603" pitchFamily="34" charset="0"/>
              <a:buChar char="—"/>
            </a:pPr>
            <a:r>
              <a:rPr lang="en-US" sz="2100" dirty="0">
                <a:latin typeface="Tw Cen MT"/>
                <a:cs typeface="Tw Cen MT"/>
              </a:rPr>
              <a:t>Who will perform evaluation tasks at implementation site?</a:t>
            </a:r>
          </a:p>
          <a:p>
            <a:pPr lvl="1">
              <a:spcBef>
                <a:spcPts val="1800"/>
              </a:spcBef>
              <a:buFont typeface="Tw Cen MT" panose="020B0602020104020603" pitchFamily="34" charset="0"/>
              <a:buChar char="—"/>
            </a:pPr>
            <a:r>
              <a:rPr lang="en-US" sz="2100" dirty="0">
                <a:latin typeface="Tw Cen MT"/>
                <a:cs typeface="Tw Cen MT"/>
              </a:rPr>
              <a:t>Which school/agency-indicated trusted adults will be present during session </a:t>
            </a:r>
            <a:r>
              <a:rPr lang="en-US" sz="2100" dirty="0" err="1">
                <a:latin typeface="Tw Cen MT"/>
                <a:cs typeface="Tw Cen MT"/>
              </a:rPr>
              <a:t>time(s</a:t>
            </a:r>
            <a:r>
              <a:rPr lang="en-US" sz="2100" dirty="0">
                <a:latin typeface="Tw Cen MT"/>
                <a:cs typeface="Tw Cen MT"/>
              </a:rPr>
              <a:t>)?</a:t>
            </a:r>
          </a:p>
          <a:p>
            <a:pPr lvl="1">
              <a:spcBef>
                <a:spcPts val="1800"/>
              </a:spcBef>
              <a:buFont typeface="Tw Cen MT" panose="020B0602020104020603" pitchFamily="34" charset="0"/>
              <a:buChar char="—"/>
            </a:pPr>
            <a:r>
              <a:rPr lang="en-US" sz="2100" dirty="0">
                <a:latin typeface="Tw Cen MT"/>
                <a:cs typeface="Tw Cen MT"/>
              </a:rPr>
              <a:t>Who will be responsible for meeting with children who request follow-up?</a:t>
            </a:r>
          </a:p>
        </p:txBody>
      </p:sp>
      <p:pic>
        <p:nvPicPr>
          <p:cNvPr id="4" name="Picture 3" descr="Gizmo Powerpoint heading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315118" y="345440"/>
            <a:ext cx="3428165" cy="694334"/>
          </a:xfrm>
          <a:prstGeom prst="rect">
            <a:avLst/>
          </a:prstGeom>
        </p:spPr>
      </p:pic>
      <p:sp>
        <p:nvSpPr>
          <p:cNvPr id="2" name="TextBox 1">
            <a:extLst>
              <a:ext uri="{FF2B5EF4-FFF2-40B4-BE49-F238E27FC236}">
                <a16:creationId xmlns:a16="http://schemas.microsoft.com/office/drawing/2014/main" id="{FAAD94B3-BDC1-43F6-9F90-E06631AB3F2F}"/>
              </a:ext>
            </a:extLst>
          </p:cNvPr>
          <p:cNvSpPr txBox="1"/>
          <p:nvPr/>
        </p:nvSpPr>
        <p:spPr>
          <a:xfrm>
            <a:off x="1585291" y="692607"/>
            <a:ext cx="7086600" cy="4124206"/>
          </a:xfrm>
          <a:prstGeom prst="rect">
            <a:avLst/>
          </a:prstGeom>
          <a:solidFill>
            <a:srgbClr val="4D99B9"/>
          </a:solidFill>
        </p:spPr>
        <p:txBody>
          <a:bodyPr wrap="square" rtlCol="0">
            <a:spAutoFit/>
          </a:bodyPr>
          <a:lstStyle/>
          <a:p>
            <a:pPr marL="171450" indent="-171450">
              <a:spcBef>
                <a:spcPts val="1200"/>
              </a:spcBef>
              <a:buFontTx/>
              <a:buChar char="-"/>
            </a:pPr>
            <a:r>
              <a:rPr lang="en-US" sz="2200" dirty="0"/>
              <a:t>Additional adults may include paraprofessionals, volunteer parents, identified trusted adults, school/agency staff, administrators, community based support (youth mobile crisis, child guidance clinic staff).</a:t>
            </a:r>
          </a:p>
          <a:p>
            <a:pPr marL="171450" indent="-171450">
              <a:spcBef>
                <a:spcPts val="1200"/>
              </a:spcBef>
              <a:buFontTx/>
              <a:buChar char="-"/>
            </a:pPr>
            <a:r>
              <a:rPr lang="en-US" sz="2200" dirty="0"/>
              <a:t>Indicated trusted adults should ideally be counseling staff at school/agency who are consistently present (not sharing time with other institutions). </a:t>
            </a:r>
          </a:p>
          <a:p>
            <a:pPr marL="171450" indent="-171450">
              <a:spcBef>
                <a:spcPts val="1200"/>
              </a:spcBef>
              <a:buFontTx/>
              <a:buChar char="-"/>
            </a:pPr>
            <a:r>
              <a:rPr lang="en-US" sz="2200" dirty="0"/>
              <a:t>School/agency counseling staff should be conducting follow-up support. To support continuity of support, we suggest having the last two bullet points be the same person(s).</a:t>
            </a:r>
          </a:p>
        </p:txBody>
      </p:sp>
    </p:spTree>
    <p:extLst>
      <p:ext uri="{BB962C8B-B14F-4D97-AF65-F5344CB8AC3E}">
        <p14:creationId xmlns:p14="http://schemas.microsoft.com/office/powerpoint/2010/main" val="1916157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4D97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1468120"/>
            <a:ext cx="9052560" cy="5129425"/>
          </a:xfrm>
        </p:spPr>
        <p:txBody>
          <a:bodyPr>
            <a:normAutofit/>
          </a:bodyPr>
          <a:lstStyle/>
          <a:p>
            <a:r>
              <a:rPr lang="en-US" sz="2600" dirty="0">
                <a:solidFill>
                  <a:srgbClr val="FFFF00"/>
                </a:solidFill>
                <a:latin typeface="Tw Cen MT"/>
                <a:cs typeface="Tw Cen MT"/>
              </a:rPr>
              <a:t>Materials</a:t>
            </a:r>
          </a:p>
          <a:p>
            <a:pPr lvl="1"/>
            <a:r>
              <a:rPr lang="en-US" sz="2100" dirty="0">
                <a:latin typeface="Tw Cen MT"/>
                <a:cs typeface="Tw Cen MT"/>
              </a:rPr>
              <a:t>Following this orientation, you will need to review</a:t>
            </a:r>
            <a:r>
              <a:rPr lang="en-US" sz="2100" dirty="0"/>
              <a:t> </a:t>
            </a:r>
            <a:r>
              <a:rPr lang="en-US" sz="2100" dirty="0">
                <a:latin typeface="Tw Cen MT"/>
                <a:cs typeface="Tw Cen MT"/>
              </a:rPr>
              <a:t>and print various materials prior to implementing the curriculum:</a:t>
            </a:r>
          </a:p>
          <a:p>
            <a:pPr lvl="2"/>
            <a:r>
              <a:rPr lang="en-US" sz="1900" b="1" i="1" dirty="0">
                <a:solidFill>
                  <a:srgbClr val="327ECE"/>
                </a:solidFill>
                <a:latin typeface="Tw Cen MT"/>
                <a:cs typeface="Tw Cen MT"/>
              </a:rPr>
              <a:t>Review</a:t>
            </a:r>
            <a:r>
              <a:rPr lang="en-US" sz="1900" b="1" dirty="0">
                <a:solidFill>
                  <a:srgbClr val="327ECE"/>
                </a:solidFill>
                <a:latin typeface="Tw Cen MT"/>
                <a:cs typeface="Tw Cen MT"/>
              </a:rPr>
              <a:t>: </a:t>
            </a:r>
            <a:r>
              <a:rPr lang="en-US" sz="1900" dirty="0">
                <a:latin typeface="Tw Cen MT"/>
                <a:cs typeface="Tw Cen MT"/>
              </a:rPr>
              <a:t>School/agency policies and procedures regarding mental health and crisis management must be reviewed/updated when necessary. These are importance resources that must be current and comprehensive. </a:t>
            </a:r>
          </a:p>
          <a:p>
            <a:pPr lvl="2">
              <a:buClr>
                <a:srgbClr val="327ECE"/>
              </a:buClr>
            </a:pPr>
            <a:r>
              <a:rPr lang="en-US" sz="1900" b="1" i="1" dirty="0">
                <a:solidFill>
                  <a:srgbClr val="327ECE"/>
                </a:solidFill>
                <a:latin typeface="Tw Cen MT"/>
                <a:cs typeface="Tw Cen MT"/>
              </a:rPr>
              <a:t>Print</a:t>
            </a:r>
            <a:r>
              <a:rPr lang="en-US" sz="1900" b="1" dirty="0">
                <a:solidFill>
                  <a:srgbClr val="327ECE"/>
                </a:solidFill>
                <a:latin typeface="Tw Cen MT"/>
                <a:cs typeface="Tw Cen MT"/>
              </a:rPr>
              <a:t>: </a:t>
            </a:r>
            <a:r>
              <a:rPr lang="en-US" sz="2000" dirty="0"/>
              <a:t>Some curriculum materials will be available online and can be printed or downloaded.</a:t>
            </a:r>
          </a:p>
          <a:p>
            <a:pPr lvl="2">
              <a:spcBef>
                <a:spcPts val="0"/>
              </a:spcBef>
              <a:buClr>
                <a:srgbClr val="327ECE"/>
              </a:buClr>
              <a:buNone/>
            </a:pPr>
            <a:r>
              <a:rPr lang="en-US" sz="1500" dirty="0">
                <a:solidFill>
                  <a:srgbClr val="327ECE"/>
                </a:solidFill>
              </a:rPr>
              <a:t>    (www.gizmo4mentalhealth.org) </a:t>
            </a:r>
            <a:r>
              <a:rPr lang="en-US" sz="1500" dirty="0"/>
              <a:t> </a:t>
            </a:r>
            <a:endParaRPr lang="en-US" sz="1500" dirty="0">
              <a:solidFill>
                <a:srgbClr val="000000"/>
              </a:solidFill>
              <a:latin typeface="Tw Cen MT"/>
              <a:cs typeface="Tw Cen MT"/>
            </a:endParaRPr>
          </a:p>
          <a:p>
            <a:pPr lvl="2"/>
            <a:endParaRPr lang="en-US" sz="2000" dirty="0">
              <a:solidFill>
                <a:srgbClr val="327ECE"/>
              </a:solidFill>
            </a:endParaRPr>
          </a:p>
        </p:txBody>
      </p:sp>
      <p:pic>
        <p:nvPicPr>
          <p:cNvPr id="4" name="Picture 3" descr="Gizmo Powerpoint heading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315118" y="345440"/>
            <a:ext cx="3428165" cy="694334"/>
          </a:xfrm>
          <a:prstGeom prst="rect">
            <a:avLst/>
          </a:prstGeom>
        </p:spPr>
      </p:pic>
      <p:sp>
        <p:nvSpPr>
          <p:cNvPr id="5" name="Rectangle 4">
            <a:extLst>
              <a:ext uri="{FF2B5EF4-FFF2-40B4-BE49-F238E27FC236}">
                <a16:creationId xmlns:a16="http://schemas.microsoft.com/office/drawing/2014/main" id="{9D5A23AB-E46A-4FF0-85E2-5B8FAB94B9CE}"/>
              </a:ext>
            </a:extLst>
          </p:cNvPr>
          <p:cNvSpPr/>
          <p:nvPr/>
        </p:nvSpPr>
        <p:spPr>
          <a:xfrm>
            <a:off x="1734380" y="1686781"/>
            <a:ext cx="7086600" cy="3657600"/>
          </a:xfrm>
          <a:prstGeom prst="rect">
            <a:avLst/>
          </a:prstGeom>
          <a:solidFill>
            <a:srgbClr val="4D99B9"/>
          </a:solidFill>
        </p:spPr>
        <p:txBody>
          <a:bodyPr wrap="square" anchor="ctr">
            <a:spAutoFit/>
          </a:bodyPr>
          <a:lstStyle/>
          <a:p>
            <a:r>
              <a:rPr lang="en-US" dirty="0"/>
              <a:t>It is imperative that your site’s policies and procedures for responding to youth in crisis are up to date and include suicide prevention specifically. For more information and assistance, please visit the 1 Word, 1 Voice, 1 Life website: www.preventsuicidect.org</a:t>
            </a:r>
          </a:p>
        </p:txBody>
      </p:sp>
    </p:spTree>
    <p:extLst>
      <p:ext uri="{BB962C8B-B14F-4D97-AF65-F5344CB8AC3E}">
        <p14:creationId xmlns:p14="http://schemas.microsoft.com/office/powerpoint/2010/main" val="1399425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6893</TotalTime>
  <Words>1434</Words>
  <Application>Microsoft Office PowerPoint</Application>
  <PresentationFormat>Custom</PresentationFormat>
  <Paragraphs>95</Paragraphs>
  <Slides>24</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Lucida Grande</vt:lpstr>
      <vt:lpstr>Tw Cen 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Meile</dc:creator>
  <cp:lastModifiedBy>Baker,Jeanette</cp:lastModifiedBy>
  <cp:revision>140</cp:revision>
  <dcterms:created xsi:type="dcterms:W3CDTF">2018-02-18T02:11:38Z</dcterms:created>
  <dcterms:modified xsi:type="dcterms:W3CDTF">2021-12-16T14:31:57Z</dcterms:modified>
</cp:coreProperties>
</file>